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8" r:id="rId2"/>
    <p:sldId id="259" r:id="rId3"/>
    <p:sldId id="279" r:id="rId4"/>
    <p:sldId id="278" r:id="rId5"/>
    <p:sldId id="277" r:id="rId6"/>
    <p:sldId id="294" r:id="rId7"/>
    <p:sldId id="310" r:id="rId8"/>
    <p:sldId id="308" r:id="rId9"/>
    <p:sldId id="295" r:id="rId10"/>
    <p:sldId id="296" r:id="rId11"/>
    <p:sldId id="297" r:id="rId12"/>
    <p:sldId id="306" r:id="rId13"/>
    <p:sldId id="307" r:id="rId14"/>
    <p:sldId id="298" r:id="rId15"/>
    <p:sldId id="312" r:id="rId16"/>
    <p:sldId id="300" r:id="rId17"/>
    <p:sldId id="261" r:id="rId18"/>
    <p:sldId id="262" r:id="rId19"/>
    <p:sldId id="268" r:id="rId20"/>
    <p:sldId id="305" r:id="rId21"/>
    <p:sldId id="276" r:id="rId22"/>
    <p:sldId id="282" r:id="rId23"/>
    <p:sldId id="265" r:id="rId24"/>
    <p:sldId id="269" r:id="rId25"/>
    <p:sldId id="288" r:id="rId26"/>
    <p:sldId id="270" r:id="rId27"/>
    <p:sldId id="285" r:id="rId28"/>
    <p:sldId id="289" r:id="rId29"/>
    <p:sldId id="271" r:id="rId30"/>
    <p:sldId id="286" r:id="rId31"/>
    <p:sldId id="272" r:id="rId32"/>
    <p:sldId id="287" r:id="rId33"/>
    <p:sldId id="273" r:id="rId34"/>
    <p:sldId id="267" r:id="rId35"/>
    <p:sldId id="302" r:id="rId36"/>
    <p:sldId id="313" r:id="rId37"/>
    <p:sldId id="303" r:id="rId38"/>
    <p:sldId id="304" r:id="rId39"/>
    <p:sldId id="274" r:id="rId40"/>
    <p:sldId id="290" r:id="rId41"/>
    <p:sldId id="283" r:id="rId42"/>
    <p:sldId id="284"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1747" autoAdjust="0"/>
  </p:normalViewPr>
  <p:slideViewPr>
    <p:cSldViewPr>
      <p:cViewPr varScale="1">
        <p:scale>
          <a:sx n="67" d="100"/>
          <a:sy n="67" d="100"/>
        </p:scale>
        <p:origin x="570" y="66"/>
      </p:cViewPr>
      <p:guideLst>
        <p:guide orient="horz" pos="2160"/>
        <p:guide pos="2880"/>
      </p:guideLst>
    </p:cSldViewPr>
  </p:slideViewPr>
  <p:notesTextViewPr>
    <p:cViewPr>
      <p:scale>
        <a:sx n="1" d="1"/>
        <a:sy n="1" d="1"/>
      </p:scale>
      <p:origin x="0" y="0"/>
    </p:cViewPr>
  </p:notesTextViewPr>
  <p:sorterViewPr>
    <p:cViewPr>
      <p:scale>
        <a:sx n="80" d="100"/>
        <a:sy n="80" d="100"/>
      </p:scale>
      <p:origin x="0" y="-5850"/>
    </p:cViewPr>
  </p:sorterViewPr>
  <p:notesViewPr>
    <p:cSldViewPr>
      <p:cViewPr varScale="1">
        <p:scale>
          <a:sx n="81" d="100"/>
          <a:sy n="81" d="100"/>
        </p:scale>
        <p:origin x="1998"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3F0BCB57-DFAB-4E26-9BFA-434A02F38C86}" type="datetime1">
              <a:rPr lang="en-US" smtClean="0"/>
              <a:t>7/5/2019</a:t>
            </a:fld>
            <a:endParaRPr lang="en-US" dirty="0"/>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r>
              <a:rPr lang="en-US" dirty="0" smtClean="0"/>
              <a:t>DetroitMercy Mech Eng Dept - Fall 2018</a:t>
            </a:r>
            <a:endParaRPr lang="en-US" dirty="0"/>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DF76D6A3-3582-4B8F-9C46-3DE0EAE04AA5}" type="slidenum">
              <a:rPr lang="en-US" smtClean="0"/>
              <a:t>‹#›</a:t>
            </a:fld>
            <a:endParaRPr lang="en-US" dirty="0"/>
          </a:p>
        </p:txBody>
      </p:sp>
    </p:spTree>
    <p:extLst>
      <p:ext uri="{BB962C8B-B14F-4D97-AF65-F5344CB8AC3E}">
        <p14:creationId xmlns:p14="http://schemas.microsoft.com/office/powerpoint/2010/main" val="355077641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2464" tIns="46232" rIns="92464" bIns="46232" rtlCol="0"/>
          <a:lstStyle>
            <a:lvl1pPr algn="r">
              <a:defRPr sz="1200"/>
            </a:lvl1pPr>
          </a:lstStyle>
          <a:p>
            <a:fld id="{C69AD490-A55E-4EC1-B801-8AA296D353FC}" type="datetime1">
              <a:rPr lang="en-US" smtClean="0"/>
              <a:t>7/5/2019</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2464" tIns="46232" rIns="92464" bIns="462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705639" cy="469424"/>
          </a:xfrm>
          <a:prstGeom prst="rect">
            <a:avLst/>
          </a:prstGeom>
        </p:spPr>
        <p:txBody>
          <a:bodyPr vert="horz" lIns="92464" tIns="46232" rIns="92464" bIns="46232" rtlCol="0" anchor="b"/>
          <a:lstStyle>
            <a:lvl1pPr algn="l">
              <a:defRPr sz="1200"/>
            </a:lvl1pPr>
          </a:lstStyle>
          <a:p>
            <a:r>
              <a:rPr lang="en-US" dirty="0" smtClean="0"/>
              <a:t>Courtesy of DetroitMercy Mech. Eng. Dept. - Fall 2019</a:t>
            </a:r>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2464" tIns="46232" rIns="92464" bIns="46232" rtlCol="0" anchor="b"/>
          <a:lstStyle>
            <a:lvl1pPr algn="r">
              <a:defRPr sz="1200"/>
            </a:lvl1pPr>
          </a:lstStyle>
          <a:p>
            <a:fld id="{DA3CF56D-0A93-4C68-B7C6-D4AA11E437EF}" type="slidenum">
              <a:rPr lang="en-US" smtClean="0"/>
              <a:t>‹#›</a:t>
            </a:fld>
            <a:endParaRPr lang="en-US" dirty="0"/>
          </a:p>
        </p:txBody>
      </p:sp>
    </p:spTree>
    <p:extLst>
      <p:ext uri="{BB962C8B-B14F-4D97-AF65-F5344CB8AC3E}">
        <p14:creationId xmlns:p14="http://schemas.microsoft.com/office/powerpoint/2010/main" val="50591481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defRPr/>
            </a:pPr>
            <a:r>
              <a:rPr lang="en-US" dirty="0" smtClean="0"/>
              <a:t>This presentation template is based</a:t>
            </a:r>
            <a:r>
              <a:rPr lang="en-US" baseline="0" dirty="0" smtClean="0"/>
              <a:t> on an original by EV xxxx. </a:t>
            </a:r>
          </a:p>
          <a:p>
            <a:pPr marL="173370" indent="-173370" defTabSz="924641">
              <a:buFont typeface="Arial" panose="020B0604020202020204" pitchFamily="34" charset="0"/>
              <a:buChar char="•"/>
              <a:defRPr/>
            </a:pPr>
            <a:r>
              <a:rPr lang="en-US" baseline="0" dirty="0" smtClean="0"/>
              <a:t>This slide is not part of your presentation. It is here to show you the contents and order of your slides.</a:t>
            </a:r>
          </a:p>
          <a:p>
            <a:pPr marL="173370" indent="-173370" defTabSz="924641">
              <a:buFont typeface="Arial" panose="020B0604020202020204" pitchFamily="34" charset="0"/>
              <a:buChar char="•"/>
              <a:defRPr/>
            </a:pPr>
            <a:r>
              <a:rPr lang="en-US" u="sng" baseline="0" dirty="0" smtClean="0"/>
              <a:t>Tip</a:t>
            </a:r>
            <a:r>
              <a:rPr lang="en-US" baseline="0" dirty="0" smtClean="0"/>
              <a:t>: Professionalism. Include a footer for a professional look. Use the Insert tool just as you do for Word documents.</a:t>
            </a:r>
          </a:p>
          <a:p>
            <a:pPr marL="173370" indent="-173370" defTabSz="924641">
              <a:buFont typeface="Arial" panose="020B0604020202020204" pitchFamily="34" charset="0"/>
              <a:buChar char="•"/>
              <a:defRPr/>
            </a:pPr>
            <a:r>
              <a:rPr lang="en-US" u="sng" baseline="0" dirty="0" smtClean="0"/>
              <a:t>Tip</a:t>
            </a:r>
            <a:r>
              <a:rPr lang="en-US" baseline="0" dirty="0" smtClean="0"/>
              <a:t>: Platform. Remember: Presentations are a verbal activity. Limit the amount of text on the slide. Rely instead on memorable headings, graphics, evidence, and examples to capture and hold your audience’s attention.</a:t>
            </a:r>
          </a:p>
          <a:p>
            <a:pPr marL="173370" indent="-173370" defTabSz="924641">
              <a:buFont typeface="Arial" panose="020B0604020202020204" pitchFamily="34" charset="0"/>
              <a:buChar char="•"/>
              <a:defRPr/>
            </a:pPr>
            <a:r>
              <a:rPr lang="en-US" u="sng" baseline="0" dirty="0" smtClean="0"/>
              <a:t>Tip</a:t>
            </a:r>
            <a:r>
              <a:rPr lang="en-US" baseline="0" dirty="0" smtClean="0"/>
              <a:t>: Audience. Remember: Your audience cannot go back and “re-hear” information as they can re-read in a text document. You must build in repetition so that the audience remembers and understands your points. Use transitions, a theme, re-phrasing and other techniques to build in needful repetition.</a:t>
            </a:r>
          </a:p>
          <a:p>
            <a:pPr marL="173370" indent="-173370" defTabSz="924641">
              <a:buFont typeface="Arial" panose="020B0604020202020204" pitchFamily="34" charset="0"/>
              <a:buChar char="•"/>
              <a:defRPr/>
            </a:pPr>
            <a:r>
              <a:rPr lang="en-US" u="sng" baseline="0" dirty="0" smtClean="0"/>
              <a:t>Tip</a:t>
            </a:r>
            <a:r>
              <a:rPr lang="en-US" baseline="0" dirty="0" smtClean="0"/>
              <a:t>: Key Ideas. Before building your presentation, decide on the 2-3 main points you want the audience to remember. These are definitely points that need to be repeated often and in new and interesting ways. Use your Purposeful Thesis Statement to help you identify your key points. WHO should do WHAT and WHY?</a:t>
            </a:r>
            <a:endParaRPr lang="en-US" dirty="0" smtClean="0"/>
          </a:p>
          <a:p>
            <a:endParaRPr lang="en-US" dirty="0"/>
          </a:p>
        </p:txBody>
      </p:sp>
      <p:sp>
        <p:nvSpPr>
          <p:cNvPr id="4" name="Date Placeholder 3"/>
          <p:cNvSpPr>
            <a:spLocks noGrp="1"/>
          </p:cNvSpPr>
          <p:nvPr>
            <p:ph type="dt" idx="10"/>
          </p:nvPr>
        </p:nvSpPr>
        <p:spPr/>
        <p:txBody>
          <a:bodyPr/>
          <a:lstStyle/>
          <a:p>
            <a:fld id="{2772CA74-E8F0-486E-ACB2-C7571C355AE4}"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a:t>
            </a:fld>
            <a:endParaRPr lang="en-US" dirty="0"/>
          </a:p>
        </p:txBody>
      </p:sp>
    </p:spTree>
    <p:extLst>
      <p:ext uri="{BB962C8B-B14F-4D97-AF65-F5344CB8AC3E}">
        <p14:creationId xmlns:p14="http://schemas.microsoft.com/office/powerpoint/2010/main" val="110014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Let’s look at what</a:t>
            </a:r>
            <a:r>
              <a:rPr lang="en-US" baseline="0" dirty="0" smtClean="0"/>
              <a:t> works in this slide and what needs tweaking.</a:t>
            </a:r>
          </a:p>
          <a:p>
            <a:pPr marL="173370" indent="-173370">
              <a:buFont typeface="Arial" panose="020B0604020202020204" pitchFamily="34" charset="0"/>
              <a:buChar char="•"/>
            </a:pPr>
            <a:r>
              <a:rPr lang="en-US" baseline="0" dirty="0" smtClean="0"/>
              <a:t>First, what works: The photos are helpful as they show that this is a B2B (business-to-business) vs. a B2C (business-to-consumer) product. That means the team knows the audience for the product is a mixed executive/SME (subject matter expert) or at least a technician-level audience. This is very different from marketing to a consumer audience, so it’s good that the team displays this knowledge early in the presentation.</a:t>
            </a:r>
          </a:p>
          <a:p>
            <a:pPr marL="173370" indent="-173370">
              <a:buFont typeface="Arial" panose="020B0604020202020204" pitchFamily="34" charset="0"/>
              <a:buChar char="•"/>
            </a:pPr>
            <a:r>
              <a:rPr lang="en-US" baseline="0" dirty="0" smtClean="0"/>
              <a:t>Also, the team does use credit lines, the company’s logo, and minimal text.</a:t>
            </a:r>
          </a:p>
          <a:p>
            <a:pPr marL="173370" indent="-173370">
              <a:buFont typeface="Arial" panose="020B0604020202020204" pitchFamily="34" charset="0"/>
              <a:buChar char="•"/>
            </a:pPr>
            <a:r>
              <a:rPr lang="en-US" baseline="0" dirty="0" smtClean="0"/>
              <a:t>What needs tweaking: The cost line is unclear because of the word “hospitals” at the end. Also, the cost of the device is not the major point for this slide. The ability to deploy staff more effectively is the key point – a productivity improvement and hence almost surely a cost savings for the customer. The team says this in the Notes, but the slide has a different main point.</a:t>
            </a:r>
          </a:p>
          <a:p>
            <a:pPr marL="173370" indent="-173370">
              <a:buFont typeface="Arial" panose="020B0604020202020204" pitchFamily="34" charset="0"/>
              <a:buChar char="•"/>
            </a:pPr>
            <a:r>
              <a:rPr lang="en-US" baseline="0" dirty="0" smtClean="0"/>
              <a:t>The team needs to proofread the slide for random capitalization and inconsistencies.</a:t>
            </a:r>
          </a:p>
          <a:p>
            <a:pPr marL="173370" indent="-173370">
              <a:buFont typeface="Arial" panose="020B0604020202020204" pitchFamily="34" charset="0"/>
              <a:buChar char="•"/>
            </a:pPr>
            <a:r>
              <a:rPr lang="en-US" baseline="0" dirty="0" smtClean="0"/>
              <a:t>Nevertheless, the team shows a good understanding of who the end customer is: Administrators (executives whose job is to evaluate money-related propositions) and, possibly, nurses (technicians who will use the new product).</a:t>
            </a:r>
          </a:p>
        </p:txBody>
      </p:sp>
      <p:sp>
        <p:nvSpPr>
          <p:cNvPr id="4" name="Date Placeholder 3"/>
          <p:cNvSpPr>
            <a:spLocks noGrp="1"/>
          </p:cNvSpPr>
          <p:nvPr>
            <p:ph type="dt" idx="10"/>
          </p:nvPr>
        </p:nvSpPr>
        <p:spPr/>
        <p:txBody>
          <a:bodyPr/>
          <a:lstStyle/>
          <a:p>
            <a:fld id="{E070AAF9-EBC5-4B32-9E77-FD16C54D0948}"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10</a:t>
            </a:fld>
            <a:endParaRPr lang="en-US" dirty="0"/>
          </a:p>
        </p:txBody>
      </p:sp>
    </p:spTree>
    <p:extLst>
      <p:ext uri="{BB962C8B-B14F-4D97-AF65-F5344CB8AC3E}">
        <p14:creationId xmlns:p14="http://schemas.microsoft.com/office/powerpoint/2010/main" val="317316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Let’s look at what</a:t>
            </a:r>
            <a:r>
              <a:rPr lang="en-US" baseline="0" dirty="0" smtClean="0"/>
              <a:t> works in this slide. This team’s technology was a phone app for ordering and managing pharmacy purchases.</a:t>
            </a:r>
          </a:p>
          <a:p>
            <a:pPr marL="173370" indent="-173370">
              <a:buFont typeface="Arial" panose="020B0604020202020204" pitchFamily="34" charset="0"/>
              <a:buChar char="•"/>
            </a:pPr>
            <a:r>
              <a:rPr lang="en-US" baseline="0" dirty="0" smtClean="0"/>
              <a:t>This slide captures what the team learned when they interviewed potential customers for their technology. Listed here are the results of their primary research.</a:t>
            </a:r>
          </a:p>
          <a:p>
            <a:pPr marL="173370" indent="-173370">
              <a:buFont typeface="Arial" panose="020B0604020202020204" pitchFamily="34" charset="0"/>
              <a:buChar char="•"/>
            </a:pPr>
            <a:r>
              <a:rPr lang="en-US" baseline="0" dirty="0" smtClean="0"/>
              <a:t>The title is clear, and the list format works well.</a:t>
            </a:r>
          </a:p>
          <a:p>
            <a:pPr marL="173370" indent="-173370">
              <a:buFont typeface="Arial" panose="020B0604020202020204" pitchFamily="34" charset="0"/>
              <a:buChar char="•"/>
            </a:pPr>
            <a:r>
              <a:rPr lang="en-US" baseline="0" dirty="0" smtClean="0"/>
              <a:t>Question: Is the bulleted subhead necessary? Could this subhead be blended with the major head? If so, the point size on the list could be increased for easier reading by those in the back row.</a:t>
            </a:r>
          </a:p>
        </p:txBody>
      </p:sp>
      <p:sp>
        <p:nvSpPr>
          <p:cNvPr id="4" name="Date Placeholder 3"/>
          <p:cNvSpPr>
            <a:spLocks noGrp="1"/>
          </p:cNvSpPr>
          <p:nvPr>
            <p:ph type="dt" idx="10"/>
          </p:nvPr>
        </p:nvSpPr>
        <p:spPr/>
        <p:txBody>
          <a:bodyPr/>
          <a:lstStyle/>
          <a:p>
            <a:fld id="{199FEC6A-4874-46B4-8962-C8E67E362CA2}"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11</a:t>
            </a:fld>
            <a:endParaRPr lang="en-US" dirty="0"/>
          </a:p>
        </p:txBody>
      </p:sp>
    </p:spTree>
    <p:extLst>
      <p:ext uri="{BB962C8B-B14F-4D97-AF65-F5344CB8AC3E}">
        <p14:creationId xmlns:p14="http://schemas.microsoft.com/office/powerpoint/2010/main" val="146080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pPr>
            <a:r>
              <a:rPr lang="en-US" dirty="0" smtClean="0"/>
              <a:t>Let’s look at what</a:t>
            </a:r>
            <a:r>
              <a:rPr lang="en-US" baseline="0" dirty="0" smtClean="0"/>
              <a:t> works in this slide. This team’s technology was artificial skin applied to prosthetics. The “skin” senses heat and pressure. </a:t>
            </a:r>
          </a:p>
          <a:p>
            <a:pPr marL="173370" indent="-173370">
              <a:buFont typeface="Arial" panose="020B0604020202020204" pitchFamily="34" charset="0"/>
              <a:buChar char="•"/>
            </a:pPr>
            <a:r>
              <a:rPr lang="en-US" dirty="0" smtClean="0">
                <a:cs typeface="Calibri"/>
              </a:rPr>
              <a:t>This team needed information from a very specific source, so interviewing friends and families wouldn’t work. Instead,</a:t>
            </a:r>
            <a:r>
              <a:rPr lang="en-US" baseline="0" dirty="0" smtClean="0">
                <a:cs typeface="Calibri"/>
              </a:rPr>
              <a:t> they </a:t>
            </a:r>
            <a:r>
              <a:rPr lang="en-US" baseline="0" dirty="0" smtClean="0">
                <a:cs typeface="Calibri"/>
              </a:rPr>
              <a:t>created </a:t>
            </a:r>
            <a:r>
              <a:rPr lang="en-US" baseline="0" dirty="0" smtClean="0">
                <a:cs typeface="Calibri"/>
              </a:rPr>
              <a:t>a Google form to reach those very specific “customers.”</a:t>
            </a:r>
          </a:p>
          <a:p>
            <a:pPr marL="173370" indent="-173370">
              <a:buFont typeface="Arial" panose="020B0604020202020204" pitchFamily="34" charset="0"/>
              <a:buChar char="•"/>
            </a:pPr>
            <a:r>
              <a:rPr lang="en-US" baseline="0" dirty="0" smtClean="0">
                <a:cs typeface="Calibri"/>
              </a:rPr>
              <a:t>This slide captures their questions. The following slide captures their analysis of the data. It is this analysis that underpins the need for the technology.</a:t>
            </a:r>
            <a:endParaRPr lang="en-US" dirty="0">
              <a:cs typeface="Calibri"/>
            </a:endParaRPr>
          </a:p>
        </p:txBody>
      </p:sp>
      <p:sp>
        <p:nvSpPr>
          <p:cNvPr id="4" name="Date Placeholder 3"/>
          <p:cNvSpPr>
            <a:spLocks noGrp="1"/>
          </p:cNvSpPr>
          <p:nvPr>
            <p:ph type="dt" idx="10"/>
          </p:nvPr>
        </p:nvSpPr>
        <p:spPr/>
        <p:txBody>
          <a:bodyPr/>
          <a:lstStyle/>
          <a:p>
            <a:fld id="{6C7BA132-7122-41F2-8ACC-EA09E963889A}"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12</a:t>
            </a:fld>
            <a:endParaRPr lang="en-US" dirty="0"/>
          </a:p>
        </p:txBody>
      </p:sp>
    </p:spTree>
    <p:extLst>
      <p:ext uri="{BB962C8B-B14F-4D97-AF65-F5344CB8AC3E}">
        <p14:creationId xmlns:p14="http://schemas.microsoft.com/office/powerpoint/2010/main" val="3342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cs typeface="Calibri"/>
              </a:rPr>
              <a:t>Let’s look</a:t>
            </a:r>
            <a:r>
              <a:rPr lang="en-US" baseline="0" dirty="0" smtClean="0">
                <a:cs typeface="Calibri"/>
              </a:rPr>
              <a:t> at what works on this slide and what could be tweaked.</a:t>
            </a:r>
          </a:p>
          <a:p>
            <a:pPr marL="173370" indent="-173370">
              <a:buFont typeface="Arial" panose="020B0604020202020204" pitchFamily="34" charset="0"/>
              <a:buChar char="•"/>
            </a:pPr>
            <a:r>
              <a:rPr lang="en-US" baseline="0" dirty="0" smtClean="0">
                <a:cs typeface="Calibri"/>
              </a:rPr>
              <a:t>The title could be used to capture the main takeaway from the survey.</a:t>
            </a:r>
          </a:p>
          <a:p>
            <a:pPr marL="173370" indent="-173370">
              <a:buFont typeface="Arial" panose="020B0604020202020204" pitchFamily="34" charset="0"/>
              <a:buChar char="•"/>
            </a:pPr>
            <a:r>
              <a:rPr lang="en-US" baseline="0" dirty="0" smtClean="0">
                <a:cs typeface="Calibri"/>
              </a:rPr>
              <a:t>The photos are very dramatic in that they show state-of-the-art prostheses. Note that the one on the bottom illustrates the idea of “pressure,” which is one of the selling features of this technology. Photo credits are needed.</a:t>
            </a:r>
          </a:p>
          <a:p>
            <a:pPr marL="173370" indent="-173370">
              <a:buFont typeface="Arial" panose="020B0604020202020204" pitchFamily="34" charset="0"/>
              <a:buChar char="•"/>
            </a:pPr>
            <a:r>
              <a:rPr lang="en-US" baseline="0" dirty="0" smtClean="0">
                <a:cs typeface="Calibri"/>
              </a:rPr>
              <a:t>The text is minimal, which is good. However, the team needs to include the other key finding discussed in the next bullet. Often, research tells you about the customer and sometimes reveals </a:t>
            </a:r>
            <a:r>
              <a:rPr lang="en-US" baseline="0" dirty="0" smtClean="0">
                <a:cs typeface="Calibri"/>
              </a:rPr>
              <a:t>the </a:t>
            </a:r>
            <a:r>
              <a:rPr lang="en-US" baseline="0" dirty="0" smtClean="0">
                <a:cs typeface="Calibri"/>
              </a:rPr>
              <a:t>real </a:t>
            </a:r>
            <a:r>
              <a:rPr lang="en-US" baseline="0" dirty="0" smtClean="0">
                <a:cs typeface="Calibri"/>
              </a:rPr>
              <a:t>market.</a:t>
            </a:r>
            <a:endParaRPr lang="en-US" baseline="0" dirty="0" smtClean="0">
              <a:cs typeface="Calibri"/>
            </a:endParaRPr>
          </a:p>
          <a:p>
            <a:pPr marL="173370" indent="-173370">
              <a:buFont typeface="Arial" panose="020B0604020202020204" pitchFamily="34" charset="0"/>
              <a:buChar char="•"/>
            </a:pPr>
            <a:r>
              <a:rPr lang="en-US" baseline="0" dirty="0" smtClean="0">
                <a:cs typeface="Calibri"/>
              </a:rPr>
              <a:t>The notes section included two key outcomes that helped this team re-define who its “customer” would be – not the patients themselves.</a:t>
            </a:r>
            <a:endParaRPr lang="en-US" dirty="0" smtClean="0">
              <a:cs typeface="Calibri"/>
            </a:endParaRPr>
          </a:p>
          <a:p>
            <a:pPr marL="635691" lvl="1" indent="-173370">
              <a:buFont typeface="Arial" panose="020B0604020202020204" pitchFamily="34" charset="0"/>
              <a:buChar char="•"/>
            </a:pPr>
            <a:r>
              <a:rPr lang="en-US" dirty="0" smtClean="0">
                <a:cs typeface="Calibri"/>
              </a:rPr>
              <a:t>Learned </a:t>
            </a:r>
            <a:r>
              <a:rPr lang="en-US" dirty="0">
                <a:cs typeface="Calibri"/>
              </a:rPr>
              <a:t>that </a:t>
            </a:r>
            <a:r>
              <a:rPr lang="en-US" dirty="0" smtClean="0">
                <a:cs typeface="Calibri"/>
              </a:rPr>
              <a:t>feeling might </a:t>
            </a:r>
            <a:r>
              <a:rPr lang="en-US" dirty="0">
                <a:cs typeface="Calibri"/>
              </a:rPr>
              <a:t>only be beneficial for those with recent amputations because they remember movement and feeling better</a:t>
            </a:r>
          </a:p>
          <a:p>
            <a:pPr marL="635691" lvl="1" indent="-173370">
              <a:buFont typeface="Arial" panose="020B0604020202020204" pitchFamily="34" charset="0"/>
              <a:buChar char="•"/>
            </a:pPr>
            <a:r>
              <a:rPr lang="en-US" dirty="0" smtClean="0">
                <a:cs typeface="Calibri"/>
              </a:rPr>
              <a:t>Won’t </a:t>
            </a:r>
            <a:r>
              <a:rPr lang="en-US" dirty="0">
                <a:cs typeface="Calibri"/>
              </a:rPr>
              <a:t>work for </a:t>
            </a:r>
            <a:r>
              <a:rPr lang="en-US" dirty="0" smtClean="0">
                <a:cs typeface="Calibri"/>
              </a:rPr>
              <a:t>everyone, </a:t>
            </a:r>
            <a:r>
              <a:rPr lang="en-US" dirty="0">
                <a:cs typeface="Calibri"/>
              </a:rPr>
              <a:t>which is why it would be better to sell to rehab centers because they know clients better</a:t>
            </a:r>
          </a:p>
          <a:p>
            <a:pPr marL="173370" indent="-173370">
              <a:buFont typeface="Arial" panose="020B0604020202020204" pitchFamily="34" charset="0"/>
              <a:buChar char="•"/>
            </a:pPr>
            <a:r>
              <a:rPr lang="en-US" dirty="0" smtClean="0">
                <a:cs typeface="Calibri"/>
              </a:rPr>
              <a:t>The notes section also explained</a:t>
            </a:r>
            <a:r>
              <a:rPr lang="en-US" baseline="0" dirty="0" smtClean="0">
                <a:cs typeface="Calibri"/>
              </a:rPr>
              <a:t> about the users – not the customers – of their product:</a:t>
            </a:r>
            <a:endParaRPr lang="en-US" dirty="0" smtClean="0">
              <a:cs typeface="Calibri"/>
            </a:endParaRPr>
          </a:p>
          <a:p>
            <a:pPr marL="630570" lvl="1" indent="-173370">
              <a:buFont typeface="Arial" panose="020B0604020202020204" pitchFamily="34" charset="0"/>
              <a:buChar char="•"/>
            </a:pPr>
            <a:r>
              <a:rPr lang="en-US" dirty="0" smtClean="0">
                <a:cs typeface="Calibri"/>
              </a:rPr>
              <a:t>100</a:t>
            </a:r>
            <a:r>
              <a:rPr lang="en-US" dirty="0">
                <a:cs typeface="Calibri"/>
              </a:rPr>
              <a:t>% of those surveyed have experienced problems with their prosthetics</a:t>
            </a:r>
          </a:p>
          <a:p>
            <a:pPr marL="630570" lvl="1" indent="-173370">
              <a:buFont typeface="Arial" panose="020B0604020202020204" pitchFamily="34" charset="0"/>
              <a:buChar char="•"/>
            </a:pPr>
            <a:r>
              <a:rPr lang="en-US" dirty="0">
                <a:cs typeface="Calibri"/>
              </a:rPr>
              <a:t>100% of those surveyed believed feeling would improve their prosthetics</a:t>
            </a:r>
          </a:p>
          <a:p>
            <a:pPr marL="173370" indent="-173370">
              <a:buFont typeface="Arial" panose="020B0604020202020204" pitchFamily="34" charset="0"/>
              <a:buChar char="•"/>
            </a:pPr>
            <a:endParaRPr lang="en-US" dirty="0">
              <a:cs typeface="Calibri"/>
            </a:endParaRPr>
          </a:p>
          <a:p>
            <a:pPr marL="173370" indent="-173370">
              <a:buFont typeface="Arial" panose="020B0604020202020204" pitchFamily="34" charset="0"/>
              <a:buChar char="•"/>
            </a:pPr>
            <a:endParaRPr lang="en-US" dirty="0">
              <a:cs typeface="Calibri"/>
            </a:endParaRPr>
          </a:p>
        </p:txBody>
      </p:sp>
      <p:sp>
        <p:nvSpPr>
          <p:cNvPr id="4" name="Date Placeholder 3"/>
          <p:cNvSpPr>
            <a:spLocks noGrp="1"/>
          </p:cNvSpPr>
          <p:nvPr>
            <p:ph type="dt" idx="10"/>
          </p:nvPr>
        </p:nvSpPr>
        <p:spPr/>
        <p:txBody>
          <a:bodyPr/>
          <a:lstStyle/>
          <a:p>
            <a:fld id="{77E1319D-625D-4D12-9CED-A9227D9272B3}"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13</a:t>
            </a:fld>
            <a:endParaRPr lang="en-US" dirty="0"/>
          </a:p>
        </p:txBody>
      </p:sp>
    </p:spTree>
    <p:extLst>
      <p:ext uri="{BB962C8B-B14F-4D97-AF65-F5344CB8AC3E}">
        <p14:creationId xmlns:p14="http://schemas.microsoft.com/office/powerpoint/2010/main" val="97292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u="none" dirty="0" smtClean="0"/>
              <a:t>This</a:t>
            </a:r>
            <a:r>
              <a:rPr lang="en-US" u="none" baseline="0" dirty="0" smtClean="0"/>
              <a:t> slide captures the secondary research you’ve done to support your claim that this is a demand for your product.</a:t>
            </a:r>
            <a:endParaRPr lang="en-US" u="none" dirty="0" smtClean="0"/>
          </a:p>
          <a:p>
            <a:pPr marL="173370" indent="-173370">
              <a:buFont typeface="Arial" panose="020B0604020202020204" pitchFamily="34" charset="0"/>
              <a:buChar char="•"/>
            </a:pPr>
            <a:r>
              <a:rPr lang="en-US" u="sng" dirty="0" smtClean="0"/>
              <a:t>Tip</a:t>
            </a:r>
            <a:r>
              <a:rPr lang="en-US" dirty="0" smtClean="0"/>
              <a:t>: Graphics. Remember to follow the conventions (rules) for graphics. Make sure to use the correct graphic to display the information. Ex., use line graphs to show trends over time. Plot them correctly. Ex., when using a pie</a:t>
            </a:r>
            <a:r>
              <a:rPr lang="en-US" baseline="0" dirty="0" smtClean="0"/>
              <a:t> chart, start at 12 o’clock and move clockwise from the largest slice to the smallest. Use pullouts, trend lines, keys, leader lines, etc. as needed to emphasize points and de-clutter your graphic. The next slide shows a problematic graphic as an illustration of what not to do.</a:t>
            </a:r>
          </a:p>
          <a:p>
            <a:pPr marL="173370" indent="-173370">
              <a:buFont typeface="Arial" panose="020B0604020202020204" pitchFamily="34" charset="0"/>
              <a:buChar char="•"/>
            </a:pPr>
            <a:r>
              <a:rPr lang="en-US" u="sng" baseline="0" dirty="0" smtClean="0"/>
              <a:t>Tip</a:t>
            </a:r>
            <a:r>
              <a:rPr lang="en-US" baseline="0" dirty="0" smtClean="0"/>
              <a:t>: Titles. Always use a clear, limiting title that makes a point (vs. being strictly descriptive). Ex., “Market Potential” suggests more than “Market Growth.”</a:t>
            </a:r>
          </a:p>
          <a:p>
            <a:pPr marL="173370" indent="-173370">
              <a:buFont typeface="Arial" panose="020B0604020202020204" pitchFamily="34" charset="0"/>
              <a:buChar char="•"/>
            </a:pPr>
            <a:r>
              <a:rPr lang="en-US" u="sng" baseline="0" dirty="0" smtClean="0"/>
              <a:t>Tip</a:t>
            </a:r>
            <a:r>
              <a:rPr lang="en-US" baseline="0" dirty="0" smtClean="0"/>
              <a:t>: Numbers. Always offer a unit of measurement and keep the unit with the number. Ex., “10 lbs.” or “15 people.”</a:t>
            </a:r>
          </a:p>
          <a:p>
            <a:pPr marL="173370" indent="-173370">
              <a:buFont typeface="Arial" panose="020B0604020202020204" pitchFamily="34" charset="0"/>
              <a:buChar char="•"/>
            </a:pPr>
            <a:r>
              <a:rPr lang="en-US" u="sng" baseline="0" dirty="0" smtClean="0"/>
              <a:t>Tip</a:t>
            </a:r>
            <a:r>
              <a:rPr lang="en-US" baseline="0" dirty="0" smtClean="0"/>
              <a:t>: Numbers. Add meaning to percentages, money, and other numbers by anchoring them with a date and place. Ex., “In 2017, 80% of the population in New York City owned a cell phone.” Without the place and time, the 80% is meaningless. Of course, you’d also mention the source of the 80% claim.</a:t>
            </a:r>
          </a:p>
          <a:p>
            <a:pPr marL="173370" indent="-173370" defTabSz="924641">
              <a:buFont typeface="Arial" panose="020B0604020202020204" pitchFamily="34" charset="0"/>
              <a:buChar char="•"/>
              <a:defRPr/>
            </a:pPr>
            <a:r>
              <a:rPr lang="en-US" u="sng" baseline="0" dirty="0" smtClean="0"/>
              <a:t>Tip</a:t>
            </a:r>
            <a:r>
              <a:rPr lang="en-US" baseline="0" dirty="0" smtClean="0"/>
              <a:t>: Credit Lines. When using someone else’s numbers or graphics (a third-party source), you must use a credit line. They are small so they don’t distract from the images. Full citations for these images will be offered in the References slide at the end of the presentation. This template uses 12 pt. Cambria for credit lines, captions, and references and Calibri for titles and text on slides.</a:t>
            </a:r>
          </a:p>
          <a:p>
            <a:pPr marL="173370" indent="-173370" defTabSz="924641">
              <a:buFont typeface="Arial" panose="020B0604020202020204" pitchFamily="34" charset="0"/>
              <a:buChar char="•"/>
              <a:defRPr/>
            </a:pPr>
            <a:r>
              <a:rPr lang="en-US" baseline="0" dirty="0" smtClean="0"/>
              <a:t>A sample Market slide is </a:t>
            </a:r>
            <a:r>
              <a:rPr lang="en-US" baseline="0" dirty="0" smtClean="0"/>
              <a:t>also included</a:t>
            </a:r>
            <a:r>
              <a:rPr lang="en-US" baseline="0" dirty="0" smtClean="0"/>
              <a:t>.</a:t>
            </a:r>
          </a:p>
          <a:p>
            <a:pPr marL="173370" indent="-173370" defTabSz="924641">
              <a:buFont typeface="Arial" panose="020B0604020202020204" pitchFamily="34" charset="0"/>
              <a:buChar char="•"/>
              <a:defRPr/>
            </a:pPr>
            <a:r>
              <a:rPr lang="en-US" u="sng" baseline="0" dirty="0" smtClean="0"/>
              <a:t>Transition</a:t>
            </a:r>
            <a:r>
              <a:rPr lang="en-US" baseline="0" dirty="0" smtClean="0"/>
              <a:t>: Now move from how much product you can sell to a more comprehensive description of your product, system or technology.</a:t>
            </a:r>
            <a:endParaRPr lang="en-US" dirty="0"/>
          </a:p>
        </p:txBody>
      </p:sp>
      <p:sp>
        <p:nvSpPr>
          <p:cNvPr id="4" name="Date Placeholder 3"/>
          <p:cNvSpPr>
            <a:spLocks noGrp="1"/>
          </p:cNvSpPr>
          <p:nvPr>
            <p:ph type="dt" idx="10"/>
          </p:nvPr>
        </p:nvSpPr>
        <p:spPr/>
        <p:txBody>
          <a:bodyPr/>
          <a:lstStyle/>
          <a:p>
            <a:fld id="{800400CA-F8BD-4402-9968-1E4C464BA44B}"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14</a:t>
            </a:fld>
            <a:endParaRPr lang="en-US" dirty="0"/>
          </a:p>
        </p:txBody>
      </p:sp>
    </p:spTree>
    <p:extLst>
      <p:ext uri="{BB962C8B-B14F-4D97-AF65-F5344CB8AC3E}">
        <p14:creationId xmlns:p14="http://schemas.microsoft.com/office/powerpoint/2010/main" val="57092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Let’s look at how effective this slide is. </a:t>
            </a:r>
          </a:p>
          <a:p>
            <a:pPr marL="173370" indent="-173370">
              <a:buFont typeface="Arial" panose="020B0604020202020204" pitchFamily="34" charset="0"/>
              <a:buChar char="•"/>
            </a:pPr>
            <a:r>
              <a:rPr lang="en-US" dirty="0" smtClean="0"/>
              <a:t>Where to start?? Well, there’s no title, so the audience has no idea of what to expect. The presenter</a:t>
            </a:r>
            <a:r>
              <a:rPr lang="en-US" baseline="0" dirty="0" smtClean="0"/>
              <a:t> has squandered the chance to make a first impression and deliver a key idea.</a:t>
            </a:r>
          </a:p>
          <a:p>
            <a:pPr marL="173370" indent="-173370">
              <a:buFont typeface="Arial" panose="020B0604020202020204" pitchFamily="34" charset="0"/>
              <a:buChar char="•"/>
            </a:pPr>
            <a:r>
              <a:rPr lang="en-US" baseline="0" dirty="0" smtClean="0"/>
              <a:t>What is the context for the information presented in the bar graph? We have dates, but no place. Is this company data? Market data? </a:t>
            </a:r>
          </a:p>
          <a:p>
            <a:pPr marL="173370" indent="-173370">
              <a:buFont typeface="Arial" panose="020B0604020202020204" pitchFamily="34" charset="0"/>
              <a:buChar char="•"/>
            </a:pPr>
            <a:r>
              <a:rPr lang="en-US" baseline="0" dirty="0" smtClean="0"/>
              <a:t>What does the 2.5 refer to? Without a unit of measurement, the audience doesn’t know if this is dollars, a percentage, or people.</a:t>
            </a:r>
          </a:p>
          <a:p>
            <a:pPr marL="173370" indent="-173370">
              <a:buFont typeface="Arial" panose="020B0604020202020204" pitchFamily="34" charset="0"/>
              <a:buChar char="•"/>
            </a:pPr>
            <a:r>
              <a:rPr lang="en-US" baseline="0" dirty="0" smtClean="0"/>
              <a:t>Without legends, the audience doesn’t know how to regard the increase from 2012 to 2023 – is this increase in dollars, services performed? Again, place is important. Deployment solution / managed services for whom? Where?</a:t>
            </a:r>
          </a:p>
          <a:p>
            <a:pPr marL="173370" indent="-173370">
              <a:buFont typeface="Arial" panose="020B0604020202020204" pitchFamily="34" charset="0"/>
              <a:buChar char="•"/>
            </a:pPr>
            <a:r>
              <a:rPr lang="en-US" baseline="0" dirty="0" smtClean="0"/>
              <a:t>Clearly this graphic was taken from a third-party source, but no acknowledgement is given. That’s not just unethical – it’s illegal (as in stealing).</a:t>
            </a:r>
          </a:p>
        </p:txBody>
      </p:sp>
      <p:sp>
        <p:nvSpPr>
          <p:cNvPr id="4" name="Date Placeholder 3"/>
          <p:cNvSpPr>
            <a:spLocks noGrp="1"/>
          </p:cNvSpPr>
          <p:nvPr>
            <p:ph type="dt" idx="10"/>
          </p:nvPr>
        </p:nvSpPr>
        <p:spPr/>
        <p:txBody>
          <a:bodyPr/>
          <a:lstStyle/>
          <a:p>
            <a:fld id="{BDF253BC-86CB-4538-838D-59B62D490438}"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15</a:t>
            </a:fld>
            <a:endParaRPr lang="en-US" dirty="0"/>
          </a:p>
        </p:txBody>
      </p:sp>
    </p:spTree>
    <p:extLst>
      <p:ext uri="{BB962C8B-B14F-4D97-AF65-F5344CB8AC3E}">
        <p14:creationId xmlns:p14="http://schemas.microsoft.com/office/powerpoint/2010/main" val="687878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Here’s an example of a market</a:t>
            </a:r>
            <a:r>
              <a:rPr lang="en-US" baseline="0" dirty="0" smtClean="0"/>
              <a:t> slide that works better.</a:t>
            </a:r>
            <a:endParaRPr lang="en-US" dirty="0" smtClean="0"/>
          </a:p>
          <a:p>
            <a:pPr marL="173370" indent="-173370">
              <a:buFont typeface="Arial" panose="020B0604020202020204" pitchFamily="34" charset="0"/>
              <a:buChar char="•"/>
            </a:pPr>
            <a:r>
              <a:rPr lang="en-US" dirty="0" smtClean="0"/>
              <a:t>The title captures a key idea:</a:t>
            </a:r>
            <a:r>
              <a:rPr lang="en-US" baseline="0" dirty="0" smtClean="0"/>
              <a:t> The market is growing. Remember, investors want “proof” that there is sales potential before they write a check.</a:t>
            </a:r>
          </a:p>
          <a:p>
            <a:pPr marL="173370" indent="-173370">
              <a:buFont typeface="Arial" panose="020B0604020202020204" pitchFamily="34" charset="0"/>
              <a:buChar char="•"/>
            </a:pPr>
            <a:r>
              <a:rPr lang="en-US" baseline="0" dirty="0" smtClean="0"/>
              <a:t>The subtitle captures another key idea: How large is the market? But what market? Pharmaceuticals? Phones? Apps? The Notes section of this presentation tells us that it refers to Apps, but let’s add that key word to the slide.</a:t>
            </a:r>
          </a:p>
          <a:p>
            <a:pPr marL="173370" indent="-173370">
              <a:buFont typeface="Arial" panose="020B0604020202020204" pitchFamily="34" charset="0"/>
              <a:buChar char="•"/>
            </a:pPr>
            <a:r>
              <a:rPr lang="en-US" baseline="0" dirty="0" smtClean="0"/>
              <a:t>The bullets list key facts, which is good. What is better is to anchor the dollar amounts with dates and places. Ex., “$77 billion industry” would have more impact with “in 2016 in the U.S.” Then, the $188.9 billion takes on new meaning – the growth is put into perspective and the investor sees the huge jump from 2016 to 2020. It’s always important to include places, because the investor wants to know: “Is this a domestic (U.S.) market? Global?” If U.S. today, then global when? Try to anticipate the questions the investor will have.</a:t>
            </a:r>
          </a:p>
          <a:p>
            <a:pPr marL="173370" indent="-173370">
              <a:buFont typeface="Arial" panose="020B0604020202020204" pitchFamily="34" charset="0"/>
              <a:buChar char="•"/>
            </a:pPr>
            <a:r>
              <a:rPr lang="en-US" baseline="0" dirty="0" smtClean="0"/>
              <a:t>The increasing smartphone reliance is emphasized because it supports the team’s technology plan.</a:t>
            </a:r>
          </a:p>
          <a:p>
            <a:pPr marL="173370" indent="-173370">
              <a:buFont typeface="Arial" panose="020B0604020202020204" pitchFamily="34" charset="0"/>
              <a:buChar char="•"/>
            </a:pPr>
            <a:r>
              <a:rPr lang="en-US" baseline="0" dirty="0" smtClean="0"/>
              <a:t>What is less clear is the line graph. The reader would expect some evidence about market growth – of pharmaceuticals. What is shown is market growth for Amazon, which is interesting if Walmart is a competitor. Unfortunately, the graph wasn’t explained in the Notes section.</a:t>
            </a:r>
          </a:p>
          <a:p>
            <a:pPr marL="173370" indent="-173370" defTabSz="924641">
              <a:buFont typeface="Arial" panose="020B0604020202020204" pitchFamily="34" charset="0"/>
              <a:buChar char="•"/>
              <a:defRPr/>
            </a:pPr>
            <a:r>
              <a:rPr lang="en-US" u="sng" baseline="0" dirty="0" smtClean="0"/>
              <a:t>Tip</a:t>
            </a:r>
            <a:r>
              <a:rPr lang="en-US" baseline="0" dirty="0" smtClean="0"/>
              <a:t>: Research. You will want to show two ideas: Your primary research (Customer Discovery) and your secondary research (Market). Be sure to mention the sources in the Notes and include credit lines in the slide.</a:t>
            </a:r>
          </a:p>
          <a:p>
            <a:endParaRPr lang="en-US" dirty="0"/>
          </a:p>
        </p:txBody>
      </p:sp>
      <p:sp>
        <p:nvSpPr>
          <p:cNvPr id="4" name="Date Placeholder 3"/>
          <p:cNvSpPr>
            <a:spLocks noGrp="1"/>
          </p:cNvSpPr>
          <p:nvPr>
            <p:ph type="dt" idx="10"/>
          </p:nvPr>
        </p:nvSpPr>
        <p:spPr/>
        <p:txBody>
          <a:bodyPr/>
          <a:lstStyle/>
          <a:p>
            <a:fld id="{341D2D5D-E273-42DE-A884-4E982756B499}"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16</a:t>
            </a:fld>
            <a:endParaRPr lang="en-US" dirty="0"/>
          </a:p>
        </p:txBody>
      </p:sp>
    </p:spTree>
    <p:extLst>
      <p:ext uri="{BB962C8B-B14F-4D97-AF65-F5344CB8AC3E}">
        <p14:creationId xmlns:p14="http://schemas.microsoft.com/office/powerpoint/2010/main" val="1115285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You need to cover three points here, so you </a:t>
            </a:r>
            <a:r>
              <a:rPr lang="en-US" dirty="0" smtClean="0"/>
              <a:t>will </a:t>
            </a:r>
            <a:r>
              <a:rPr lang="en-US" dirty="0" smtClean="0"/>
              <a:t>need more than one slide: </a:t>
            </a:r>
          </a:p>
          <a:p>
            <a:pPr marL="231160" indent="-231160">
              <a:buFont typeface="+mj-lt"/>
              <a:buAutoNum type="arabicPeriod"/>
            </a:pPr>
            <a:r>
              <a:rPr lang="en-US" dirty="0" smtClean="0"/>
              <a:t>Show the product (what does it look like?). Remember,</a:t>
            </a:r>
            <a:r>
              <a:rPr lang="en-US" baseline="0" dirty="0" smtClean="0"/>
              <a:t> your product is obvious to you because you know it so well. But if you can’t make it obvious to your audience now – </a:t>
            </a:r>
            <a:r>
              <a:rPr lang="en-US" u="sng" baseline="0" dirty="0" smtClean="0"/>
              <a:t>in the first 30 seconds </a:t>
            </a:r>
            <a:r>
              <a:rPr lang="en-US" baseline="0" dirty="0" smtClean="0"/>
              <a:t>– you will lose them and the rest of your presentation will be wasted.</a:t>
            </a:r>
            <a:r>
              <a:rPr lang="en-US" dirty="0" smtClean="0"/>
              <a:t> </a:t>
            </a:r>
          </a:p>
          <a:p>
            <a:pPr marL="231160" indent="-231160">
              <a:buFont typeface="+mj-lt"/>
              <a:buAutoNum type="arabicPeriod"/>
            </a:pPr>
            <a:r>
              <a:rPr lang="en-US" dirty="0" smtClean="0"/>
              <a:t>Explain the product (how does it work?).</a:t>
            </a:r>
            <a:r>
              <a:rPr lang="en-US" baseline="0" dirty="0" smtClean="0"/>
              <a:t> Include what is patented or proprietary about your product (this originality helps ensure profit). Describe how it takes advantage of current and future trends (ex., systems engineering or IoT interconnectedness).</a:t>
            </a:r>
            <a:endParaRPr lang="en-US" dirty="0" smtClean="0"/>
          </a:p>
          <a:p>
            <a:pPr marL="231160" indent="-231160">
              <a:buFont typeface="+mj-lt"/>
              <a:buAutoNum type="arabicPeriod"/>
            </a:pPr>
            <a:r>
              <a:rPr lang="en-US" dirty="0" smtClean="0"/>
              <a:t>Present</a:t>
            </a:r>
            <a:r>
              <a:rPr lang="en-US" baseline="0" dirty="0" smtClean="0"/>
              <a:t> the Technology Roadmap (what’s the plan for getting the product developed and market-ready?). Cover “barrier(s) to entry.” Why can you bring this product to market vs. competitors who cannot?</a:t>
            </a:r>
          </a:p>
          <a:p>
            <a:pPr marL="173370" indent="-173370">
              <a:buFont typeface="Arial" panose="020B0604020202020204" pitchFamily="34" charset="0"/>
              <a:buChar char="•"/>
            </a:pPr>
            <a:r>
              <a:rPr lang="en-US" u="sng" baseline="0" dirty="0" smtClean="0"/>
              <a:t>Tip</a:t>
            </a:r>
            <a:r>
              <a:rPr lang="en-US" baseline="0" dirty="0" smtClean="0"/>
              <a:t>: Audience. Consider your audience: How much technical detail do they need / want / understand? Limit the explanations.</a:t>
            </a:r>
          </a:p>
          <a:p>
            <a:pPr marL="173370" indent="-173370">
              <a:buFont typeface="Arial" panose="020B0604020202020204" pitchFamily="34" charset="0"/>
              <a:buChar char="•"/>
            </a:pPr>
            <a:r>
              <a:rPr lang="en-US" u="sng" baseline="0" dirty="0" smtClean="0"/>
              <a:t>Tip</a:t>
            </a:r>
            <a:r>
              <a:rPr lang="en-US" baseline="0" dirty="0" smtClean="0"/>
              <a:t>: Titles. Be sure to use a title for each graphic and use captions, callouts, keys, etc. as needed.</a:t>
            </a:r>
          </a:p>
          <a:p>
            <a:pPr marL="173370" indent="-173370">
              <a:buFont typeface="Arial" panose="020B0604020202020204" pitchFamily="34" charset="0"/>
              <a:buChar char="•"/>
            </a:pPr>
            <a:r>
              <a:rPr lang="en-US" baseline="0" dirty="0" smtClean="0"/>
              <a:t>Examples of graphics for each of the three key points are offered on the following slides, along with transitions between them.</a:t>
            </a:r>
          </a:p>
          <a:p>
            <a:pPr marL="173370" indent="-173370">
              <a:buFont typeface="Arial" panose="020B0604020202020204" pitchFamily="34" charset="0"/>
              <a:buChar char="•"/>
            </a:pPr>
            <a:endParaRPr lang="en-US" baseline="0" dirty="0" smtClean="0"/>
          </a:p>
          <a:p>
            <a:endParaRPr lang="en-US" dirty="0"/>
          </a:p>
        </p:txBody>
      </p:sp>
      <p:sp>
        <p:nvSpPr>
          <p:cNvPr id="4" name="Date Placeholder 3"/>
          <p:cNvSpPr>
            <a:spLocks noGrp="1"/>
          </p:cNvSpPr>
          <p:nvPr>
            <p:ph type="dt" idx="10"/>
          </p:nvPr>
        </p:nvSpPr>
        <p:spPr/>
        <p:txBody>
          <a:bodyPr/>
          <a:lstStyle/>
          <a:p>
            <a:fld id="{B6765AB8-DB60-41B6-8B33-9B8DFE890D76}"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17</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This Product slide uses </a:t>
            </a:r>
            <a:r>
              <a:rPr lang="en-US" baseline="0" dirty="0" smtClean="0"/>
              <a:t>a photo to show the actual prototype, which clearly has been built. The illustration shows how the product works and acts as an indicator of the product’s size.</a:t>
            </a:r>
            <a:endParaRPr lang="en-US" dirty="0" smtClean="0"/>
          </a:p>
          <a:p>
            <a:pPr marL="173370" indent="-173370">
              <a:buFont typeface="Arial" panose="020B0604020202020204" pitchFamily="34" charset="0"/>
              <a:buChar char="•"/>
            </a:pPr>
            <a:r>
              <a:rPr lang="en-US" u="sng" dirty="0" smtClean="0"/>
              <a:t>Tip</a:t>
            </a:r>
            <a:r>
              <a:rPr lang="en-US" dirty="0" smtClean="0"/>
              <a:t>: Title. Note the title. It is informative vs. descriptive – it tells what the product is doing and its</a:t>
            </a:r>
            <a:r>
              <a:rPr lang="en-US" baseline="0" dirty="0" smtClean="0"/>
              <a:t> value to the user (pollinating, tiny).</a:t>
            </a:r>
            <a:endParaRPr lang="en-US" dirty="0" smtClean="0"/>
          </a:p>
          <a:p>
            <a:pPr marL="173370" indent="-173370">
              <a:buFont typeface="Arial" panose="020B0604020202020204" pitchFamily="34" charset="0"/>
              <a:buChar char="•"/>
            </a:pPr>
            <a:r>
              <a:rPr lang="en-US" dirty="0" smtClean="0"/>
              <a:t>The photo and the illustration are both pulled from </a:t>
            </a:r>
            <a:r>
              <a:rPr lang="en-US" i="1" dirty="0" smtClean="0"/>
              <a:t>Science News</a:t>
            </a:r>
            <a:r>
              <a:rPr lang="en-US" dirty="0" smtClean="0"/>
              <a:t>, so credit lines are included.</a:t>
            </a:r>
            <a:r>
              <a:rPr lang="en-US" baseline="0" dirty="0" smtClean="0"/>
              <a:t> They are small so they don’t distract from the images. Full citations for these images will be offered in the References list at the end of the presentation.</a:t>
            </a:r>
          </a:p>
          <a:p>
            <a:pPr marL="173370" indent="-173370">
              <a:buFont typeface="Arial" panose="020B0604020202020204" pitchFamily="34" charset="0"/>
              <a:buChar char="•"/>
            </a:pPr>
            <a:r>
              <a:rPr lang="en-US" u="sng" baseline="0" dirty="0" smtClean="0"/>
              <a:t>Tip</a:t>
            </a:r>
            <a:r>
              <a:rPr lang="en-US" baseline="0" dirty="0" smtClean="0"/>
              <a:t>: Fonts. Use Cambria for the credit lines as this is the other font used for Mechanical Engineering documents.</a:t>
            </a:r>
          </a:p>
          <a:p>
            <a:pPr marL="173370" indent="-173370">
              <a:buFont typeface="Arial" panose="020B0604020202020204" pitchFamily="34" charset="0"/>
              <a:buChar char="•"/>
            </a:pPr>
            <a:r>
              <a:rPr lang="en-US" baseline="0" dirty="0" smtClean="0"/>
              <a:t>NOTE: There is no explanatory text on this slide. You – the presenter – will have to walk the audience through the AgriDronz mechanism at the top and the process at the bottom. </a:t>
            </a:r>
          </a:p>
          <a:p>
            <a:pPr marL="173370" indent="-173370" defTabSz="924641">
              <a:buFont typeface="Arial" panose="020B0604020202020204" pitchFamily="34" charset="0"/>
              <a:buChar char="•"/>
              <a:defRPr/>
            </a:pPr>
            <a:r>
              <a:rPr lang="en-US" u="sng" baseline="0" dirty="0" smtClean="0"/>
              <a:t>Transition</a:t>
            </a:r>
            <a:r>
              <a:rPr lang="en-US" baseline="0" dirty="0" smtClean="0"/>
              <a:t>: Add a bridge from this slide to the Process slide, shown next.</a:t>
            </a:r>
            <a:endParaRPr lang="en-US" dirty="0" smtClean="0"/>
          </a:p>
          <a:p>
            <a:endParaRPr lang="en-US" baseline="0" dirty="0" smtClean="0"/>
          </a:p>
        </p:txBody>
      </p:sp>
      <p:sp>
        <p:nvSpPr>
          <p:cNvPr id="4" name="Date Placeholder 3"/>
          <p:cNvSpPr>
            <a:spLocks noGrp="1"/>
          </p:cNvSpPr>
          <p:nvPr>
            <p:ph type="dt" idx="10"/>
          </p:nvPr>
        </p:nvSpPr>
        <p:spPr/>
        <p:txBody>
          <a:bodyPr/>
          <a:lstStyle/>
          <a:p>
            <a:fld id="{2BD9CA9C-19FC-4616-9C92-0595D4451177}"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18</a:t>
            </a:fld>
            <a:endParaRPr lang="en-US" dirty="0"/>
          </a:p>
        </p:txBody>
      </p:sp>
    </p:spTree>
    <p:extLst>
      <p:ext uri="{BB962C8B-B14F-4D97-AF65-F5344CB8AC3E}">
        <p14:creationId xmlns:p14="http://schemas.microsoft.com/office/powerpoint/2010/main" val="8790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Why does this slide work? Let’s take it apart and find out.</a:t>
            </a:r>
          </a:p>
          <a:p>
            <a:pPr marL="173370" indent="-173370">
              <a:buFont typeface="Arial" panose="020B0604020202020204" pitchFamily="34" charset="0"/>
              <a:buChar char="•"/>
            </a:pPr>
            <a:r>
              <a:rPr lang="en-US" dirty="0" smtClean="0"/>
              <a:t>Process: This slide </a:t>
            </a:r>
            <a:r>
              <a:rPr lang="en-US" u="sng" dirty="0" smtClean="0"/>
              <a:t>shows</a:t>
            </a:r>
            <a:r>
              <a:rPr lang="en-US" dirty="0" smtClean="0"/>
              <a:t> the process – the presenter</a:t>
            </a:r>
            <a:r>
              <a:rPr lang="en-US" baseline="0" dirty="0" smtClean="0"/>
              <a:t> </a:t>
            </a:r>
            <a:r>
              <a:rPr lang="en-US" u="sng" baseline="0" dirty="0" smtClean="0"/>
              <a:t>describes</a:t>
            </a:r>
            <a:r>
              <a:rPr lang="en-US" baseline="0" dirty="0" smtClean="0"/>
              <a:t> it. Notice the lack of explanatory text on the slide. It’s not needed.</a:t>
            </a:r>
            <a:endParaRPr lang="en-US" dirty="0" smtClean="0"/>
          </a:p>
          <a:p>
            <a:pPr marL="173370" indent="-173370" defTabSz="924641">
              <a:buFont typeface="Arial" panose="020B0604020202020204" pitchFamily="34" charset="0"/>
              <a:buChar char="•"/>
              <a:defRPr/>
            </a:pPr>
            <a:r>
              <a:rPr lang="en-US" baseline="0" dirty="0" smtClean="0"/>
              <a:t>Artwork: The team created the artwork on this slide: Logo, product illustrations. That’s why you don’t see credit lines.</a:t>
            </a:r>
          </a:p>
          <a:p>
            <a:pPr marL="173370" indent="-173370" defTabSz="924641">
              <a:buFont typeface="Arial" panose="020B0604020202020204" pitchFamily="34" charset="0"/>
              <a:buChar char="•"/>
              <a:defRPr/>
            </a:pPr>
            <a:r>
              <a:rPr lang="en-US" u="sng" baseline="0" dirty="0" smtClean="0"/>
              <a:t>Tip</a:t>
            </a:r>
            <a:r>
              <a:rPr lang="en-US" baseline="0" dirty="0" smtClean="0"/>
              <a:t>: Professionalism: This slide needs proofreading. It’s beautiful, but the credibility is hurt by the image covering part of the title and the typos (bluetooth vs. Bluetooth, Hold’s vs. Holds and recieve vs. receive). Be sure to use Spell Check, outside proofreaders, and reviews after each revision.</a:t>
            </a:r>
          </a:p>
          <a:p>
            <a:pPr marL="173370" indent="-173370">
              <a:buFont typeface="Arial" panose="020B0604020202020204" pitchFamily="34" charset="0"/>
              <a:buChar char="•"/>
            </a:pPr>
            <a:r>
              <a:rPr lang="en-US" u="sng" dirty="0" smtClean="0"/>
              <a:t>Transition</a:t>
            </a:r>
            <a:r>
              <a:rPr lang="en-US" u="none" dirty="0" smtClean="0"/>
              <a:t>: Be sure to add a bridge from the Product Plan to the Roadmap that lists the dates for how you will go</a:t>
            </a:r>
            <a:r>
              <a:rPr lang="en-US" u="none" baseline="0" dirty="0" smtClean="0"/>
              <a:t> from ideation to production.</a:t>
            </a:r>
            <a:endParaRPr lang="en-US" u="sng" dirty="0"/>
          </a:p>
        </p:txBody>
      </p:sp>
      <p:sp>
        <p:nvSpPr>
          <p:cNvPr id="4" name="Date Placeholder 3"/>
          <p:cNvSpPr>
            <a:spLocks noGrp="1"/>
          </p:cNvSpPr>
          <p:nvPr>
            <p:ph type="dt" idx="10"/>
          </p:nvPr>
        </p:nvSpPr>
        <p:spPr/>
        <p:txBody>
          <a:bodyPr/>
          <a:lstStyle/>
          <a:p>
            <a:fld id="{929E6D69-8FF5-49C0-ADA4-F231D311D2D0}"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19</a:t>
            </a:fld>
            <a:endParaRPr lang="en-US" dirty="0"/>
          </a:p>
        </p:txBody>
      </p:sp>
    </p:spTree>
    <p:extLst>
      <p:ext uri="{BB962C8B-B14F-4D97-AF65-F5344CB8AC3E}">
        <p14:creationId xmlns:p14="http://schemas.microsoft.com/office/powerpoint/2010/main" val="137938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This slide is up before you begin speaking, while people</a:t>
            </a:r>
            <a:r>
              <a:rPr lang="en-US" baseline="0" dirty="0" smtClean="0"/>
              <a:t> are entering the room.</a:t>
            </a:r>
          </a:p>
          <a:p>
            <a:pPr marL="173370" indent="-173370">
              <a:buFont typeface="Arial" panose="020B0604020202020204" pitchFamily="34" charset="0"/>
              <a:buChar char="•"/>
            </a:pPr>
            <a:r>
              <a:rPr lang="en-US" baseline="0" dirty="0" smtClean="0"/>
              <a:t>It reminds them of who you are and what the meeting is about.</a:t>
            </a:r>
          </a:p>
          <a:p>
            <a:pPr marL="173370" indent="-173370">
              <a:buFont typeface="Arial" panose="020B0604020202020204" pitchFamily="34" charset="0"/>
              <a:buChar char="•"/>
            </a:pPr>
            <a:r>
              <a:rPr lang="en-US" u="sng" baseline="0" dirty="0" smtClean="0"/>
              <a:t>Tip</a:t>
            </a:r>
            <a:r>
              <a:rPr lang="en-US" baseline="0" dirty="0" smtClean="0"/>
              <a:t>: Titles. The title slide is your first chance to connect with your audience, so be sure to say or show the value of the idea you are presenting (your tagline or slogan).</a:t>
            </a:r>
          </a:p>
          <a:p>
            <a:pPr marL="173370" indent="-173370">
              <a:buFont typeface="Arial" panose="020B0604020202020204" pitchFamily="34" charset="0"/>
              <a:buChar char="•"/>
            </a:pPr>
            <a:r>
              <a:rPr lang="en-US" baseline="0" dirty="0" smtClean="0"/>
              <a:t>List the team names in alphabetical order by last name.</a:t>
            </a:r>
          </a:p>
          <a:p>
            <a:pPr marL="173370" indent="-173370">
              <a:buFont typeface="Arial" panose="020B0604020202020204" pitchFamily="34" charset="0"/>
              <a:buChar char="•"/>
            </a:pPr>
            <a:r>
              <a:rPr lang="en-US" sz="1100" dirty="0">
                <a:solidFill>
                  <a:srgbClr val="FF0000"/>
                </a:solidFill>
              </a:rPr>
              <a:t>YOU MAY CHOOSE YOUR OWN SLIDE DESIGN, BUT </a:t>
            </a:r>
            <a:r>
              <a:rPr lang="en-US" sz="1100" u="sng" dirty="0">
                <a:solidFill>
                  <a:srgbClr val="FF0000"/>
                </a:solidFill>
              </a:rPr>
              <a:t>YOU MUST INCLUDE THE ELEMENTS YOU FIND ON THE TEMPLATE FOR EACH SLIDE</a:t>
            </a:r>
            <a:r>
              <a:rPr lang="en-US" sz="1100" dirty="0">
                <a:solidFill>
                  <a:srgbClr val="FF0000"/>
                </a:solidFill>
              </a:rPr>
              <a:t>.</a:t>
            </a:r>
          </a:p>
          <a:p>
            <a:pPr marL="173370" indent="-173370">
              <a:buFont typeface="Arial" panose="020B0604020202020204" pitchFamily="34" charset="0"/>
              <a:buChar char="•"/>
            </a:pPr>
            <a:r>
              <a:rPr lang="en-US" baseline="0" dirty="0" smtClean="0"/>
              <a:t>NOTE: This template uses the same fonts, Calibri and Cambria, as the other Presentation and Report templates. The consistent fonts and formatting give the same look and feel for all documents produced by DetroitMercy’s Mechanical Engineering department.</a:t>
            </a:r>
          </a:p>
          <a:p>
            <a:pPr marL="173370" indent="-173370">
              <a:buFont typeface="Arial" panose="020B0604020202020204" pitchFamily="34" charset="0"/>
              <a:buChar char="•"/>
            </a:pPr>
            <a:r>
              <a:rPr lang="en-US" baseline="0" dirty="0" smtClean="0"/>
              <a:t>This template doesn’t include an Overview slide, which is standard for business presentation. So you will have to do this </a:t>
            </a:r>
            <a:r>
              <a:rPr lang="en-US" baseline="0" dirty="0" smtClean="0"/>
              <a:t>verbally. </a:t>
            </a:r>
            <a:r>
              <a:rPr lang="en-US" baseline="0" dirty="0" smtClean="0"/>
              <a:t>Give the audience a brief idea of the topics you will be covering.</a:t>
            </a:r>
          </a:p>
          <a:p>
            <a:pPr marL="173370" indent="-173370" defTabSz="924641">
              <a:buFont typeface="Arial" panose="020B0604020202020204" pitchFamily="34" charset="0"/>
              <a:buChar char="•"/>
              <a:defRPr/>
            </a:pPr>
            <a:r>
              <a:rPr lang="en-US" u="sng" baseline="0" dirty="0" smtClean="0"/>
              <a:t>Tip</a:t>
            </a:r>
            <a:r>
              <a:rPr lang="en-US" baseline="0" dirty="0" smtClean="0"/>
              <a:t>: Audience. Be sure to consider your audience: What should you show? What should you say? Make use of the Notes section to capture the gist of your comments.</a:t>
            </a:r>
          </a:p>
          <a:p>
            <a:pPr marL="173370" indent="-173370" defTabSz="924641">
              <a:buFont typeface="Arial" panose="020B0604020202020204" pitchFamily="34" charset="0"/>
              <a:buChar char="•"/>
              <a:defRPr/>
            </a:pPr>
            <a:r>
              <a:rPr lang="en-US" u="sng" baseline="0" dirty="0" smtClean="0"/>
              <a:t>Tip</a:t>
            </a:r>
            <a:r>
              <a:rPr lang="en-US" baseline="0" dirty="0" smtClean="0"/>
              <a:t>: Tone. Be sure to use the correct tone in addressing this audience (no “you guys” instead “Thank you for giving us the time to present…” (To break the “you guys” habit, train yourself to stop after “you.” Get your teammates to help.) </a:t>
            </a:r>
          </a:p>
          <a:p>
            <a:pPr marL="173370" indent="-173370" defTabSz="924641">
              <a:buFont typeface="Arial" panose="020B0604020202020204" pitchFamily="34" charset="0"/>
              <a:buChar char="•"/>
              <a:defRPr/>
            </a:pPr>
            <a:r>
              <a:rPr lang="en-US" baseline="0" dirty="0" smtClean="0"/>
              <a:t>A sample Title slide follows.</a:t>
            </a:r>
          </a:p>
          <a:p>
            <a:pPr marL="173370" indent="-173370" defTabSz="924641">
              <a:buFont typeface="Arial" panose="020B0604020202020204" pitchFamily="34" charset="0"/>
              <a:buChar char="•"/>
              <a:defRPr/>
            </a:pPr>
            <a:r>
              <a:rPr lang="en-US" u="sng" baseline="0" dirty="0" smtClean="0"/>
              <a:t>Transition</a:t>
            </a:r>
            <a:r>
              <a:rPr lang="en-US" baseline="0" dirty="0" smtClean="0"/>
              <a:t>: The thank you statement can act as a transition from the title slide to the next slide “Problem / Opportunity.”</a:t>
            </a:r>
          </a:p>
          <a:p>
            <a:endParaRPr lang="en-US" dirty="0"/>
          </a:p>
        </p:txBody>
      </p:sp>
      <p:sp>
        <p:nvSpPr>
          <p:cNvPr id="4" name="Date Placeholder 3"/>
          <p:cNvSpPr>
            <a:spLocks noGrp="1"/>
          </p:cNvSpPr>
          <p:nvPr>
            <p:ph type="dt" idx="10"/>
          </p:nvPr>
        </p:nvSpPr>
        <p:spPr/>
        <p:txBody>
          <a:bodyPr/>
          <a:lstStyle/>
          <a:p>
            <a:fld id="{BCAB21D8-2E50-4CF8-B608-2015B82CAADA}"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a:t>
            </a:fld>
            <a:endParaRPr lang="en-US" dirty="0"/>
          </a:p>
        </p:txBody>
      </p:sp>
    </p:spTree>
    <p:extLst>
      <p:ext uri="{BB962C8B-B14F-4D97-AF65-F5344CB8AC3E}">
        <p14:creationId xmlns:p14="http://schemas.microsoft.com/office/powerpoint/2010/main" val="343244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defRPr/>
            </a:pPr>
            <a:r>
              <a:rPr lang="en-US" u="none" baseline="0" dirty="0" smtClean="0"/>
              <a:t>Here’s another example of a product plan slide that answers the question: “How does it work?”</a:t>
            </a:r>
          </a:p>
          <a:p>
            <a:pPr marL="173370" indent="-173370" defTabSz="924641">
              <a:buFont typeface="Arial" panose="020B0604020202020204" pitchFamily="34" charset="0"/>
              <a:buChar char="•"/>
              <a:defRPr/>
            </a:pPr>
            <a:r>
              <a:rPr lang="en-US" u="none" baseline="0" dirty="0" smtClean="0"/>
              <a:t>This team could push the title more to reveal a key idea. However, the focus on the flowchart vs. a bulleted list is effective in describing a process.</a:t>
            </a:r>
          </a:p>
          <a:p>
            <a:pPr marL="173370" indent="-173370" defTabSz="924641">
              <a:buFont typeface="Arial" panose="020B0604020202020204" pitchFamily="34" charset="0"/>
              <a:buChar char="•"/>
              <a:defRPr/>
            </a:pPr>
            <a:r>
              <a:rPr lang="en-US" u="sng" baseline="0" dirty="0" smtClean="0"/>
              <a:t>Transition</a:t>
            </a:r>
            <a:r>
              <a:rPr lang="en-US" baseline="0" dirty="0" smtClean="0"/>
              <a:t>: Add a jump from how the process works to the plan for producing the product (the Technology Roadmap, which is next).</a:t>
            </a:r>
          </a:p>
          <a:p>
            <a:endParaRPr lang="en-US" dirty="0"/>
          </a:p>
        </p:txBody>
      </p:sp>
      <p:sp>
        <p:nvSpPr>
          <p:cNvPr id="4" name="Date Placeholder 3"/>
          <p:cNvSpPr>
            <a:spLocks noGrp="1"/>
          </p:cNvSpPr>
          <p:nvPr>
            <p:ph type="dt" idx="10"/>
          </p:nvPr>
        </p:nvSpPr>
        <p:spPr/>
        <p:txBody>
          <a:bodyPr/>
          <a:lstStyle/>
          <a:p>
            <a:fld id="{F4A38120-8D86-4215-BCCD-07DFF938F902}"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20</a:t>
            </a:fld>
            <a:endParaRPr lang="en-US" dirty="0"/>
          </a:p>
        </p:txBody>
      </p:sp>
    </p:spTree>
    <p:extLst>
      <p:ext uri="{BB962C8B-B14F-4D97-AF65-F5344CB8AC3E}">
        <p14:creationId xmlns:p14="http://schemas.microsoft.com/office/powerpoint/2010/main" val="391074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Why does this slide work? Let’s take it apart and see.</a:t>
            </a:r>
          </a:p>
          <a:p>
            <a:pPr marL="173370" indent="-173370">
              <a:buFont typeface="Arial" panose="020B0604020202020204" pitchFamily="34" charset="0"/>
              <a:buChar char="•"/>
            </a:pPr>
            <a:r>
              <a:rPr lang="en-US" dirty="0" smtClean="0"/>
              <a:t>The clear,</a:t>
            </a:r>
            <a:r>
              <a:rPr lang="en-US" baseline="0" dirty="0" smtClean="0"/>
              <a:t> limiting title tells the audience what the graphic is about.</a:t>
            </a:r>
          </a:p>
          <a:p>
            <a:pPr marL="173370" indent="-173370">
              <a:buFont typeface="Arial" panose="020B0604020202020204" pitchFamily="34" charset="0"/>
              <a:buChar char="•"/>
            </a:pPr>
            <a:r>
              <a:rPr lang="en-US" baseline="0" dirty="0" smtClean="0"/>
              <a:t>Note the organization of this graphic. It uses color, lane indicators, and dates.</a:t>
            </a:r>
          </a:p>
          <a:p>
            <a:pPr marL="173370" indent="-173370">
              <a:buFont typeface="Arial" panose="020B0604020202020204" pitchFamily="34" charset="0"/>
              <a:buChar char="•"/>
            </a:pPr>
            <a:r>
              <a:rPr lang="en-US" u="sng" baseline="0" dirty="0" smtClean="0"/>
              <a:t>Tip</a:t>
            </a:r>
            <a:r>
              <a:rPr lang="en-US" baseline="0" dirty="0" smtClean="0"/>
              <a:t>: Timing. When there’s a good deal of information in a graphic, leave it up long enough for the audience to absorb the gist of it (which the presenter will be explaining).</a:t>
            </a:r>
          </a:p>
          <a:p>
            <a:pPr marL="173370" indent="-173370">
              <a:buFont typeface="Arial" panose="020B0604020202020204" pitchFamily="34" charset="0"/>
              <a:buChar char="•"/>
            </a:pPr>
            <a:r>
              <a:rPr lang="en-US" baseline="0" dirty="0" smtClean="0"/>
              <a:t>Launch: The launch date is not highlighted (see Lane B, dark red box). The investor will need help from the presenter in realizing that 16 months after investing, the service will go live.</a:t>
            </a:r>
          </a:p>
          <a:p>
            <a:pPr marL="173370" indent="-173370">
              <a:buFont typeface="Arial" panose="020B0604020202020204" pitchFamily="34" charset="0"/>
              <a:buChar char="•"/>
            </a:pPr>
            <a:r>
              <a:rPr lang="en-US" baseline="0" dirty="0" smtClean="0"/>
              <a:t>The next slide shows an example of a simpler Roadmap.</a:t>
            </a:r>
            <a:endParaRPr lang="en-US" dirty="0" smtClean="0"/>
          </a:p>
          <a:p>
            <a:pPr marL="173370" indent="-17337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fld id="{449EE97F-BF84-4701-8444-20F11A8F6CB0}"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21</a:t>
            </a:fld>
            <a:endParaRPr lang="en-US" dirty="0"/>
          </a:p>
        </p:txBody>
      </p:sp>
    </p:spTree>
    <p:extLst>
      <p:ext uri="{BB962C8B-B14F-4D97-AF65-F5344CB8AC3E}">
        <p14:creationId xmlns:p14="http://schemas.microsoft.com/office/powerpoint/2010/main" val="696920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This Technology Roadmap graphic was pulled from the team’s Final Report.</a:t>
            </a:r>
            <a:r>
              <a:rPr lang="en-US" baseline="0" dirty="0" smtClean="0"/>
              <a:t> It shows a simpler version of the Roadmap than the previous sample.</a:t>
            </a:r>
          </a:p>
          <a:p>
            <a:pPr marL="173370" indent="-173370">
              <a:buFont typeface="Arial" panose="020B0604020202020204" pitchFamily="34" charset="0"/>
              <a:buChar char="•"/>
            </a:pPr>
            <a:r>
              <a:rPr lang="en-US" baseline="0" dirty="0" smtClean="0"/>
              <a:t>NOTE: In a subsequent draft, this team would:</a:t>
            </a:r>
          </a:p>
          <a:p>
            <a:pPr marL="635691" lvl="1" indent="-173370">
              <a:buFont typeface="Arial" panose="020B0604020202020204" pitchFamily="34" charset="0"/>
              <a:buChar char="•"/>
            </a:pPr>
            <a:r>
              <a:rPr lang="en-US" baseline="0" dirty="0" smtClean="0"/>
              <a:t>Add a title (and a Figure # for the Report version)</a:t>
            </a:r>
          </a:p>
          <a:p>
            <a:pPr marL="635691" lvl="1" indent="-173370">
              <a:buFont typeface="Arial" panose="020B0604020202020204" pitchFamily="34" charset="0"/>
              <a:buChar char="•"/>
            </a:pPr>
            <a:r>
              <a:rPr lang="en-US" baseline="0" dirty="0" smtClean="0"/>
              <a:t>Add a caption (or Notes for the Presentation version)</a:t>
            </a:r>
          </a:p>
          <a:p>
            <a:pPr marL="173370" indent="-173370">
              <a:buFont typeface="Arial" panose="020B0604020202020204" pitchFamily="34" charset="0"/>
              <a:buChar char="•"/>
            </a:pPr>
            <a:r>
              <a:rPr lang="en-US" u="sng" baseline="0" dirty="0" smtClean="0"/>
              <a:t>Tip</a:t>
            </a:r>
            <a:r>
              <a:rPr lang="en-US" baseline="0" dirty="0" smtClean="0"/>
              <a:t>: Key Ideas. Notice the Roadmap starts with Market Research and ends with Launch – that’s what investors really want to see. When will the product go to market? Because that’s when sales begin, and they can start to recoup their investment.</a:t>
            </a:r>
          </a:p>
          <a:p>
            <a:pPr marL="173370" indent="-173370" defTabSz="924641">
              <a:buFont typeface="Arial" panose="020B0604020202020204" pitchFamily="34" charset="0"/>
              <a:buChar char="•"/>
              <a:defRPr/>
            </a:pPr>
            <a:r>
              <a:rPr lang="en-US" u="sng" baseline="0" dirty="0" smtClean="0"/>
              <a:t>Transition</a:t>
            </a:r>
            <a:r>
              <a:rPr lang="en-US" baseline="0" dirty="0" smtClean="0"/>
              <a:t>: Add a link from the </a:t>
            </a:r>
            <a:r>
              <a:rPr lang="en-US" baseline="0" dirty="0" smtClean="0"/>
              <a:t>this – last </a:t>
            </a:r>
            <a:r>
              <a:rPr lang="en-US" baseline="0" dirty="0" smtClean="0"/>
              <a:t>Technology </a:t>
            </a:r>
            <a:r>
              <a:rPr lang="en-US" baseline="0" dirty="0" smtClean="0"/>
              <a:t>slide – to </a:t>
            </a:r>
            <a:r>
              <a:rPr lang="en-US" baseline="0" dirty="0" smtClean="0"/>
              <a:t>who can get in the way of your success, your Competitors.</a:t>
            </a:r>
          </a:p>
          <a:p>
            <a:pPr marL="462321" lvl="1"/>
            <a:endParaRPr lang="en-US" dirty="0"/>
          </a:p>
        </p:txBody>
      </p:sp>
      <p:sp>
        <p:nvSpPr>
          <p:cNvPr id="4" name="Date Placeholder 3"/>
          <p:cNvSpPr>
            <a:spLocks noGrp="1"/>
          </p:cNvSpPr>
          <p:nvPr>
            <p:ph type="dt" idx="10"/>
          </p:nvPr>
        </p:nvSpPr>
        <p:spPr/>
        <p:txBody>
          <a:bodyPr/>
          <a:lstStyle/>
          <a:p>
            <a:fld id="{FCFF4EFB-7994-4B82-A09A-88E97D584B7E}"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22</a:t>
            </a:fld>
            <a:endParaRPr lang="en-US" dirty="0"/>
          </a:p>
        </p:txBody>
      </p:sp>
    </p:spTree>
    <p:extLst>
      <p:ext uri="{BB962C8B-B14F-4D97-AF65-F5344CB8AC3E}">
        <p14:creationId xmlns:p14="http://schemas.microsoft.com/office/powerpoint/2010/main" val="851630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baseline="0" dirty="0" smtClean="0"/>
              <a:t>In Competitors, you do more than list competitors. You describe “current technology” and where it has worked and where it has failed.</a:t>
            </a:r>
          </a:p>
          <a:p>
            <a:pPr marL="173370" indent="-173370">
              <a:buFont typeface="Arial" panose="020B0604020202020204" pitchFamily="34" charset="0"/>
              <a:buChar char="•"/>
            </a:pPr>
            <a:r>
              <a:rPr lang="en-US" baseline="0" dirty="0" smtClean="0"/>
              <a:t>So, do research about your competitors and then describe their approaches with their strengths and weaknesses. Their weaknesses are the springboard for reiterating how your technology will fill a gap, solve a problem, expand the market, etc.</a:t>
            </a:r>
          </a:p>
          <a:p>
            <a:pPr marL="173370" indent="-173370">
              <a:buFont typeface="Arial" panose="020B0604020202020204" pitchFamily="34" charset="0"/>
              <a:buChar char="•"/>
            </a:pPr>
            <a:r>
              <a:rPr lang="en-US" baseline="0" dirty="0" smtClean="0"/>
              <a:t>Again, cite your research as you present. Show your investor that you have done your homework and know what’s available on the market today. Your research not only adds credibility to your pitch, it shows respect for the investor – you have a plan that uses the investors’ money wisely.</a:t>
            </a:r>
          </a:p>
          <a:p>
            <a:pPr marL="173370" indent="-173370">
              <a:buFont typeface="Arial" panose="020B0604020202020204" pitchFamily="34" charset="0"/>
              <a:buChar char="•"/>
            </a:pPr>
            <a:r>
              <a:rPr lang="en-US" u="sng" baseline="0" dirty="0" smtClean="0"/>
              <a:t>Tip</a:t>
            </a:r>
            <a:r>
              <a:rPr lang="en-US" baseline="0" dirty="0" smtClean="0"/>
              <a:t>: Research. You must do thorough research on existing technology and competitors. Your investors are smart people and will do basic research to confirm your claims. If you propose your app as a “unique idea,” the investor shouldn’t be able to find a similar technology already on the market.</a:t>
            </a:r>
          </a:p>
          <a:p>
            <a:pPr marL="173370" indent="-173370">
              <a:buFont typeface="Arial" panose="020B0604020202020204" pitchFamily="34" charset="0"/>
              <a:buChar char="•"/>
            </a:pPr>
            <a:r>
              <a:rPr lang="en-US" baseline="0" dirty="0" smtClean="0"/>
              <a:t>Two sample Competitor slides follow.</a:t>
            </a:r>
          </a:p>
          <a:p>
            <a:pPr marL="173370" indent="-173370">
              <a:buFont typeface="Arial" panose="020B0604020202020204" pitchFamily="34" charset="0"/>
              <a:buChar char="•"/>
            </a:pPr>
            <a:r>
              <a:rPr lang="en-US" u="sng" baseline="0" dirty="0" smtClean="0"/>
              <a:t>Transition</a:t>
            </a:r>
            <a:r>
              <a:rPr lang="en-US" baseline="0" dirty="0" smtClean="0"/>
              <a:t>: Add a jump from your Competitor research to Operations slide, which is next. </a:t>
            </a:r>
            <a:r>
              <a:rPr lang="en-US" u="none" baseline="0" dirty="0" smtClean="0"/>
              <a:t>You’ve described your competitors’ technology – now tell the investors how you plan to produce your improved product.</a:t>
            </a:r>
            <a:endParaRPr lang="en-US" u="none" dirty="0"/>
          </a:p>
        </p:txBody>
      </p:sp>
      <p:sp>
        <p:nvSpPr>
          <p:cNvPr id="4" name="Date Placeholder 3"/>
          <p:cNvSpPr>
            <a:spLocks noGrp="1"/>
          </p:cNvSpPr>
          <p:nvPr>
            <p:ph type="dt" idx="10"/>
          </p:nvPr>
        </p:nvSpPr>
        <p:spPr/>
        <p:txBody>
          <a:bodyPr/>
          <a:lstStyle/>
          <a:p>
            <a:fld id="{BF999863-377E-49DA-88D5-0281FF62A28E}"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23</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Why does this slide work? Let’s take it apart</a:t>
            </a:r>
            <a:r>
              <a:rPr lang="en-US" baseline="0" dirty="0" smtClean="0"/>
              <a:t> and see.</a:t>
            </a:r>
          </a:p>
          <a:p>
            <a:pPr marL="173370" indent="-173370">
              <a:buFont typeface="Arial" panose="020B0604020202020204" pitchFamily="34" charset="0"/>
              <a:buChar char="•"/>
            </a:pPr>
            <a:r>
              <a:rPr lang="en-US" baseline="0" dirty="0" smtClean="0"/>
              <a:t>First, what works well. The team uses graphics (logos) vs. text to show vs. list their competitors. This creates a more interesting slide. Plus, they use credit lines for the images (the artwork for the logos is owned by other companies, so a credit line is a must). The bullets make two key points.</a:t>
            </a:r>
          </a:p>
          <a:p>
            <a:pPr marL="173370" indent="-173370">
              <a:buFont typeface="Arial" panose="020B0604020202020204" pitchFamily="34" charset="0"/>
              <a:buChar char="•"/>
            </a:pPr>
            <a:r>
              <a:rPr lang="en-US" baseline="0" dirty="0" smtClean="0"/>
              <a:t>Second, what could be tweaked. The title could be more informative. Yes, the slide shows the competitors. But it does more than that. It talks about existing technology and the pros and cons. It shows the major competitor. It lists companies that compete in a variety of ways: Brick and mortar, online, and delivery methods. You can’t capture all this in a title, but you could include a bit more information. </a:t>
            </a:r>
          </a:p>
          <a:p>
            <a:pPr marL="173370" indent="-173370">
              <a:buFont typeface="Arial" panose="020B0604020202020204" pitchFamily="34" charset="0"/>
              <a:buChar char="•"/>
            </a:pPr>
            <a:r>
              <a:rPr lang="en-US" u="sng" baseline="0" dirty="0" smtClean="0"/>
              <a:t>Tip</a:t>
            </a:r>
            <a:r>
              <a:rPr lang="en-US" u="none" baseline="0" dirty="0" smtClean="0"/>
              <a:t>:</a:t>
            </a:r>
            <a:r>
              <a:rPr lang="en-US" baseline="0" dirty="0" smtClean="0"/>
              <a:t> </a:t>
            </a:r>
            <a:r>
              <a:rPr lang="en-US" baseline="0" dirty="0" smtClean="0"/>
              <a:t>Titles. Remember, the title is the first chance to engage the audience and set them up to hear your main point.</a:t>
            </a:r>
            <a:endParaRPr lang="en-US" dirty="0"/>
          </a:p>
        </p:txBody>
      </p:sp>
      <p:sp>
        <p:nvSpPr>
          <p:cNvPr id="4" name="Date Placeholder 3"/>
          <p:cNvSpPr>
            <a:spLocks noGrp="1"/>
          </p:cNvSpPr>
          <p:nvPr>
            <p:ph type="dt" idx="10"/>
          </p:nvPr>
        </p:nvSpPr>
        <p:spPr/>
        <p:txBody>
          <a:bodyPr/>
          <a:lstStyle/>
          <a:p>
            <a:fld id="{9E89CB0E-5234-4263-A8F0-77DD35E9C183}"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24</a:t>
            </a:fld>
            <a:endParaRPr lang="en-US" dirty="0"/>
          </a:p>
        </p:txBody>
      </p:sp>
    </p:spTree>
    <p:extLst>
      <p:ext uri="{BB962C8B-B14F-4D97-AF65-F5344CB8AC3E}">
        <p14:creationId xmlns:p14="http://schemas.microsoft.com/office/powerpoint/2010/main" val="184619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This slide offers</a:t>
            </a:r>
            <a:r>
              <a:rPr lang="en-US" baseline="0" dirty="0" smtClean="0"/>
              <a:t> valuable information about this team’s competitors.</a:t>
            </a:r>
          </a:p>
          <a:p>
            <a:pPr marL="173370" indent="-173370">
              <a:buFont typeface="Arial" panose="020B0604020202020204" pitchFamily="34" charset="0"/>
              <a:buChar char="•"/>
            </a:pPr>
            <a:r>
              <a:rPr lang="en-US" baseline="0" dirty="0" smtClean="0"/>
              <a:t>The main point: Technology on the market today includes apps for medical conditions, but not for medication regimens. That point is best made by the graphic at the bottom left. It could replace the text at the top of the gray box on the left.</a:t>
            </a:r>
          </a:p>
          <a:p>
            <a:pPr marL="173370" indent="-173370">
              <a:buFont typeface="Arial" panose="020B0604020202020204" pitchFamily="34" charset="0"/>
              <a:buChar char="•"/>
            </a:pPr>
            <a:r>
              <a:rPr lang="en-US" baseline="0" dirty="0" smtClean="0"/>
              <a:t>The gray box on the right moves the audience from considering current technology to the team’s plan for beating the competition. The information in this box acts as the transition from “here’s what we need to do to succeed” to “here’s our plan (Operations) for succeeding.”</a:t>
            </a:r>
          </a:p>
          <a:p>
            <a:pPr marL="173370" indent="-173370">
              <a:buFont typeface="Arial" panose="020B0604020202020204" pitchFamily="34" charset="0"/>
              <a:buChar char="•"/>
            </a:pPr>
            <a:r>
              <a:rPr lang="en-US" u="sng" baseline="0" dirty="0" smtClean="0"/>
              <a:t>Tip</a:t>
            </a:r>
            <a:r>
              <a:rPr lang="en-US" baseline="0" dirty="0" smtClean="0"/>
              <a:t>: Slide Design. Make sure to preview your presentation. In this case, light gray text on a gray background proved difficult to read.</a:t>
            </a:r>
          </a:p>
          <a:p>
            <a:pPr marL="173370" indent="-173370">
              <a:buFont typeface="Arial" panose="020B0604020202020204" pitchFamily="34" charset="0"/>
              <a:buChar char="•"/>
            </a:pPr>
            <a:r>
              <a:rPr lang="en-US" u="sng" baseline="0" dirty="0" smtClean="0"/>
              <a:t>Tip</a:t>
            </a:r>
            <a:r>
              <a:rPr lang="en-US" baseline="0" dirty="0" smtClean="0"/>
              <a:t>: Professionalism. Note that Pharmaceutical is misspelled in the white box and that the text in the Competitor bullets doesn’t line up. These are easy fixes.</a:t>
            </a:r>
            <a:endParaRPr lang="en-US" dirty="0"/>
          </a:p>
        </p:txBody>
      </p:sp>
      <p:sp>
        <p:nvSpPr>
          <p:cNvPr id="4" name="Date Placeholder 3"/>
          <p:cNvSpPr>
            <a:spLocks noGrp="1"/>
          </p:cNvSpPr>
          <p:nvPr>
            <p:ph type="dt" idx="10"/>
          </p:nvPr>
        </p:nvSpPr>
        <p:spPr/>
        <p:txBody>
          <a:bodyPr/>
          <a:lstStyle/>
          <a:p>
            <a:fld id="{F3219807-4E52-4089-A826-8AB7D71F8228}"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25</a:t>
            </a:fld>
            <a:endParaRPr lang="en-US" dirty="0"/>
          </a:p>
        </p:txBody>
      </p:sp>
    </p:spTree>
    <p:extLst>
      <p:ext uri="{BB962C8B-B14F-4D97-AF65-F5344CB8AC3E}">
        <p14:creationId xmlns:p14="http://schemas.microsoft.com/office/powerpoint/2010/main" val="389284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Operations gives an overview</a:t>
            </a:r>
            <a:r>
              <a:rPr lang="en-US" baseline="0" dirty="0" smtClean="0"/>
              <a:t> of your plans to produce your product. – to “bring it to market.” The idea is to present enough detail to persuade your investor that you have thought through the day-to-day activities required to get the product up and running.</a:t>
            </a:r>
          </a:p>
          <a:p>
            <a:pPr marL="173370" indent="-173370">
              <a:buFont typeface="Arial" panose="020B0604020202020204" pitchFamily="34" charset="0"/>
              <a:buChar char="•"/>
            </a:pPr>
            <a:r>
              <a:rPr lang="en-US" baseline="0" dirty="0" smtClean="0"/>
              <a:t>This slide includes information such as “buy vs. build,” location of any production facilities and rationale, material choices, production processes (ex., manual vs. automated assembly), packaging delivery of product to customers – basically, the production process from prototype through delivery to customer. </a:t>
            </a:r>
          </a:p>
          <a:p>
            <a:pPr marL="173370" indent="-173370">
              <a:buFont typeface="Arial" panose="020B0604020202020204" pitchFamily="34" charset="0"/>
              <a:buChar char="•"/>
            </a:pPr>
            <a:r>
              <a:rPr lang="en-US" baseline="0" dirty="0" smtClean="0"/>
              <a:t>Two examples of Operations slides follow.</a:t>
            </a:r>
          </a:p>
          <a:p>
            <a:pPr marL="173370" indent="-173370">
              <a:buFont typeface="Arial" panose="020B0604020202020204" pitchFamily="34" charset="0"/>
              <a:buChar char="•"/>
            </a:pPr>
            <a:r>
              <a:rPr lang="en-US" u="sng" baseline="0" dirty="0" smtClean="0"/>
              <a:t>Transition</a:t>
            </a:r>
            <a:r>
              <a:rPr lang="en-US" baseline="0" dirty="0" smtClean="0"/>
              <a:t>: The bridge from Operations to Alliances is the fact that your start-up will need help beyond financing in order to be successful. Again, showing the investors that you have “friends” lined up helps make you credible as a potential investment.</a:t>
            </a:r>
            <a:endParaRPr lang="en-US" dirty="0"/>
          </a:p>
        </p:txBody>
      </p:sp>
      <p:sp>
        <p:nvSpPr>
          <p:cNvPr id="4" name="Date Placeholder 3"/>
          <p:cNvSpPr>
            <a:spLocks noGrp="1"/>
          </p:cNvSpPr>
          <p:nvPr>
            <p:ph type="dt" idx="10"/>
          </p:nvPr>
        </p:nvSpPr>
        <p:spPr/>
        <p:txBody>
          <a:bodyPr/>
          <a:lstStyle/>
          <a:p>
            <a:fld id="{B4C5174B-AFA8-4012-8622-889006DAA1BB}"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26</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Let’s see how this slide</a:t>
            </a:r>
            <a:r>
              <a:rPr lang="en-US" baseline="0" dirty="0" smtClean="0"/>
              <a:t> works.</a:t>
            </a:r>
            <a:endParaRPr lang="en-US" dirty="0" smtClean="0"/>
          </a:p>
          <a:p>
            <a:pPr marL="173370" indent="-173370">
              <a:buFont typeface="Arial" panose="020B0604020202020204" pitchFamily="34" charset="0"/>
              <a:buChar char="•"/>
            </a:pPr>
            <a:r>
              <a:rPr lang="en-US" dirty="0" smtClean="0"/>
              <a:t>The ratio of text:graphics</a:t>
            </a:r>
            <a:r>
              <a:rPr lang="en-US" baseline="0" dirty="0" smtClean="0"/>
              <a:t> is good, and the photo helps the audience visualize the storefront. </a:t>
            </a:r>
          </a:p>
          <a:p>
            <a:pPr marL="173370" indent="-173370">
              <a:buFont typeface="Arial" panose="020B0604020202020204" pitchFamily="34" charset="0"/>
              <a:buChar char="•"/>
            </a:pPr>
            <a:r>
              <a:rPr lang="en-US" baseline="0" dirty="0" smtClean="0"/>
              <a:t>The list needs a little tweaking: The first bullet starts with a verb, while the rest do not.</a:t>
            </a:r>
          </a:p>
          <a:p>
            <a:pPr marL="173370" indent="-173370">
              <a:buFont typeface="Arial" panose="020B0604020202020204" pitchFamily="34" charset="0"/>
              <a:buChar char="•"/>
            </a:pPr>
            <a:r>
              <a:rPr lang="en-US" baseline="0" dirty="0" smtClean="0"/>
              <a:t>The process in the list seems clear, from store site to hiring of employees, and the Notes help describe these steps. An earlier slide from this presentation showed the store’s floor plan, which is also helpful in visualizing not just how the store will look, but how it will operate.</a:t>
            </a:r>
          </a:p>
          <a:p>
            <a:pPr marL="173370" indent="-173370">
              <a:buFont typeface="Arial" panose="020B0604020202020204" pitchFamily="34" charset="0"/>
              <a:buChar char="•"/>
            </a:pPr>
            <a:r>
              <a:rPr lang="en-US" u="sng" baseline="0" dirty="0" smtClean="0"/>
              <a:t>Tip</a:t>
            </a:r>
            <a:r>
              <a:rPr lang="en-US" baseline="0" dirty="0" smtClean="0"/>
              <a:t>: Graphics. Be open to reusing graphics within the presentation.</a:t>
            </a:r>
          </a:p>
          <a:p>
            <a:pPr marL="173370" indent="-173370">
              <a:buFont typeface="Arial" panose="020B0604020202020204" pitchFamily="34" charset="0"/>
              <a:buChar char="•"/>
            </a:pPr>
            <a:r>
              <a:rPr lang="en-US" baseline="0" dirty="0" smtClean="0"/>
              <a:t>This team’s idea builds on an existing Amazon business model, which will probably be cost-effective and thus appeal to investors. Slotting your product idea into an existing infrastructure shows you know how the business model works and where/how your product fits in.</a:t>
            </a:r>
            <a:endParaRPr lang="en-US" dirty="0"/>
          </a:p>
        </p:txBody>
      </p:sp>
      <p:sp>
        <p:nvSpPr>
          <p:cNvPr id="4" name="Date Placeholder 3"/>
          <p:cNvSpPr>
            <a:spLocks noGrp="1"/>
          </p:cNvSpPr>
          <p:nvPr>
            <p:ph type="dt" idx="10"/>
          </p:nvPr>
        </p:nvSpPr>
        <p:spPr/>
        <p:txBody>
          <a:bodyPr/>
          <a:lstStyle/>
          <a:p>
            <a:fld id="{2835D06A-8554-4D54-A1A5-891F513764FA}"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27</a:t>
            </a:fld>
            <a:endParaRPr lang="en-US" dirty="0"/>
          </a:p>
        </p:txBody>
      </p:sp>
    </p:spTree>
    <p:extLst>
      <p:ext uri="{BB962C8B-B14F-4D97-AF65-F5344CB8AC3E}">
        <p14:creationId xmlns:p14="http://schemas.microsoft.com/office/powerpoint/2010/main" val="101687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This</a:t>
            </a:r>
            <a:r>
              <a:rPr lang="en-US" baseline="0" dirty="0" smtClean="0"/>
              <a:t> team offers many details in this slide, all “proof” that serious thinking is behind this plan.</a:t>
            </a:r>
          </a:p>
          <a:p>
            <a:pPr marL="173370" indent="-173370">
              <a:buFont typeface="Arial" panose="020B0604020202020204" pitchFamily="34" charset="0"/>
              <a:buChar char="•"/>
            </a:pPr>
            <a:r>
              <a:rPr lang="en-US" baseline="0" dirty="0" smtClean="0"/>
              <a:t>More than one wholesale supplier of medications has been identified, so that issue has been backstopped.</a:t>
            </a:r>
          </a:p>
          <a:p>
            <a:pPr marL="173370" indent="-173370">
              <a:buFont typeface="Arial" panose="020B0604020202020204" pitchFamily="34" charset="0"/>
              <a:buChar char="•"/>
            </a:pPr>
            <a:r>
              <a:rPr lang="en-US" baseline="0" dirty="0" smtClean="0"/>
              <a:t>Plus the location of the facility makes sense (near Amazon headquarters), and the staff and their roles have been identified.</a:t>
            </a:r>
          </a:p>
          <a:p>
            <a:pPr marL="173370" indent="-173370">
              <a:buFont typeface="Arial" panose="020B0604020202020204" pitchFamily="34" charset="0"/>
              <a:buChar char="•"/>
            </a:pPr>
            <a:r>
              <a:rPr lang="en-US" baseline="0" dirty="0" smtClean="0"/>
              <a:t>NOTE: This team used numbers vs. credit lines (ASME style) to identify the sources of their graphics. Complete citations for both appear in References at the end of the presentation. This template uses text vs. number credit lines for two reasons: 1) The audience needs to know the source at the time the graphic is viewed, and 2) The Reference list is not displayed long enough for all the citations to be read.</a:t>
            </a:r>
            <a:endParaRPr lang="en-US" dirty="0"/>
          </a:p>
        </p:txBody>
      </p:sp>
      <p:sp>
        <p:nvSpPr>
          <p:cNvPr id="4" name="Date Placeholder 3"/>
          <p:cNvSpPr>
            <a:spLocks noGrp="1"/>
          </p:cNvSpPr>
          <p:nvPr>
            <p:ph type="dt" idx="10"/>
          </p:nvPr>
        </p:nvSpPr>
        <p:spPr/>
        <p:txBody>
          <a:bodyPr/>
          <a:lstStyle/>
          <a:p>
            <a:fld id="{3A3CD4C3-A318-450D-96E0-0CBEC0BB47B0}"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28</a:t>
            </a:fld>
            <a:endParaRPr lang="en-US" dirty="0"/>
          </a:p>
        </p:txBody>
      </p:sp>
    </p:spTree>
    <p:extLst>
      <p:ext uri="{BB962C8B-B14F-4D97-AF65-F5344CB8AC3E}">
        <p14:creationId xmlns:p14="http://schemas.microsoft.com/office/powerpoint/2010/main" val="3221687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u="none" baseline="0" dirty="0" smtClean="0"/>
              <a:t>The Alliances slide identifies the agencies, organizations, and companies that will be helpful to your start-up. Agencies may include government regulatory or inspection agencies, organizations may include non-profits such as universities or hospitals that provide research, and companies are those that provide services such as target marketing, materials, assembly, or delivery, etc.</a:t>
            </a:r>
          </a:p>
          <a:p>
            <a:pPr marL="173370" indent="-173370">
              <a:buFont typeface="Arial" panose="020B0604020202020204" pitchFamily="34" charset="0"/>
              <a:buChar char="•"/>
            </a:pPr>
            <a:r>
              <a:rPr lang="en-US" u="none" baseline="0" dirty="0" smtClean="0"/>
              <a:t>A sample Alliances slide follows.</a:t>
            </a:r>
          </a:p>
          <a:p>
            <a:pPr marL="173370" indent="-173370">
              <a:buFont typeface="Arial" panose="020B0604020202020204" pitchFamily="34" charset="0"/>
              <a:buChar char="•"/>
            </a:pPr>
            <a:r>
              <a:rPr lang="en-US" u="sng" baseline="0" dirty="0" smtClean="0"/>
              <a:t>Transition</a:t>
            </a:r>
            <a:r>
              <a:rPr lang="en-US" u="none" baseline="0" dirty="0" smtClean="0"/>
              <a:t>: From Alliances you move to the people who will help your start-up succeed, your Management Team, Board of Directors, and Advisors.</a:t>
            </a:r>
            <a:endParaRPr lang="en-US" u="none" dirty="0"/>
          </a:p>
        </p:txBody>
      </p:sp>
      <p:sp>
        <p:nvSpPr>
          <p:cNvPr id="4" name="Date Placeholder 3"/>
          <p:cNvSpPr>
            <a:spLocks noGrp="1"/>
          </p:cNvSpPr>
          <p:nvPr>
            <p:ph type="dt" idx="10"/>
          </p:nvPr>
        </p:nvSpPr>
        <p:spPr/>
        <p:txBody>
          <a:bodyPr/>
          <a:lstStyle/>
          <a:p>
            <a:fld id="{6A00FA8B-7704-426F-BEBF-905250E52E21}"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29</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defRPr/>
            </a:pPr>
            <a:r>
              <a:rPr lang="en-US" baseline="0" dirty="0" smtClean="0"/>
              <a:t>NOTE: Some examples used in this template are based on the AgriDronz scenario explored in the presentation on Toulmin logic (see BlackBoard “Persuasion”). Others are pulled from actual ENGR 1080 student presentations.</a:t>
            </a:r>
            <a:endParaRPr lang="en-US" dirty="0" smtClean="0"/>
          </a:p>
          <a:p>
            <a:pPr marL="173370" indent="-173370">
              <a:buFont typeface="Arial" panose="020B0604020202020204" pitchFamily="34" charset="0"/>
              <a:buChar char="•"/>
            </a:pPr>
            <a:r>
              <a:rPr lang="en-US" dirty="0" smtClean="0"/>
              <a:t>Now let’s take a look at this mostly effective</a:t>
            </a:r>
            <a:r>
              <a:rPr lang="en-US" baseline="0" dirty="0" smtClean="0"/>
              <a:t> title slide and see what works and what could be tweaked.</a:t>
            </a:r>
          </a:p>
          <a:p>
            <a:pPr marL="173370" indent="-173370">
              <a:buFont typeface="Arial" panose="020B0604020202020204" pitchFamily="34" charset="0"/>
              <a:buChar char="•"/>
            </a:pPr>
            <a:r>
              <a:rPr lang="en-US" baseline="0" dirty="0" smtClean="0"/>
              <a:t>First, what works: The design is clean and looks professional. The logo artwork is large and readable (amazon go Rx). The business unit name is readable (Amazon Go Pharmacy).</a:t>
            </a:r>
          </a:p>
          <a:p>
            <a:pPr marL="173370" indent="-173370">
              <a:buFont typeface="Arial" panose="020B0604020202020204" pitchFamily="34" charset="0"/>
              <a:buChar char="•"/>
            </a:pPr>
            <a:r>
              <a:rPr lang="en-US" baseline="0" dirty="0" smtClean="0"/>
              <a:t>Second, what could be tweaked: The presenters’ names need to be in alphabetical order. Plus the team needs to add a tagline that captures the value of the product idea. Ex., “All the convenience of Amazon Go shopping – for medications” or something like that. The team describes the value in the Notes section of various slides, but it needs to be captured here – immediately – for the investor audience. </a:t>
            </a:r>
          </a:p>
          <a:p>
            <a:pPr marL="173370" indent="-173370">
              <a:buFont typeface="Arial" panose="020B0604020202020204" pitchFamily="34" charset="0"/>
              <a:buChar char="•"/>
            </a:pPr>
            <a:r>
              <a:rPr lang="en-US" u="sng" baseline="0" dirty="0" smtClean="0"/>
              <a:t>Tip</a:t>
            </a:r>
            <a:r>
              <a:rPr lang="en-US" baseline="0" dirty="0" smtClean="0"/>
              <a:t>: Thesis Statement. Your purposeful thesis statement is a good place to look for the “value.” WHO should do WHAT and WHY – look at the “why” to see the rationale you’ve used. Be sure to share this – repeatedly – with the investor audience.</a:t>
            </a:r>
            <a:endParaRPr lang="en-US" dirty="0"/>
          </a:p>
        </p:txBody>
      </p:sp>
      <p:sp>
        <p:nvSpPr>
          <p:cNvPr id="4" name="Date Placeholder 3"/>
          <p:cNvSpPr>
            <a:spLocks noGrp="1"/>
          </p:cNvSpPr>
          <p:nvPr>
            <p:ph type="dt" idx="10"/>
          </p:nvPr>
        </p:nvSpPr>
        <p:spPr/>
        <p:txBody>
          <a:bodyPr/>
          <a:lstStyle/>
          <a:p>
            <a:fld id="{ED29E38D-DBFD-4A6E-BC73-D090A1D827EF}"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a:t>
            </a:fld>
            <a:endParaRPr lang="en-US" dirty="0"/>
          </a:p>
        </p:txBody>
      </p:sp>
    </p:spTree>
    <p:extLst>
      <p:ext uri="{BB962C8B-B14F-4D97-AF65-F5344CB8AC3E}">
        <p14:creationId xmlns:p14="http://schemas.microsoft.com/office/powerpoint/2010/main" val="330711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While this is an attractive and mostly readable</a:t>
            </a:r>
            <a:r>
              <a:rPr lang="en-US" baseline="0" dirty="0" smtClean="0"/>
              <a:t> slide, it does need tweaking.</a:t>
            </a:r>
          </a:p>
          <a:p>
            <a:pPr marL="173370" indent="-173370">
              <a:buFont typeface="Arial" panose="020B0604020202020204" pitchFamily="34" charset="0"/>
              <a:buChar char="•"/>
            </a:pPr>
            <a:r>
              <a:rPr lang="en-US" baseline="0" dirty="0" smtClean="0"/>
              <a:t>First, let’s remove the small text in the title box. The team can say this idea or build it into the title. Ex., Alliances for Development and Safety.</a:t>
            </a:r>
          </a:p>
          <a:p>
            <a:pPr marL="173370" indent="-173370">
              <a:buFont typeface="Arial" panose="020B0604020202020204" pitchFamily="34" charset="0"/>
              <a:buChar char="•"/>
            </a:pPr>
            <a:r>
              <a:rPr lang="en-US" baseline="0" dirty="0" smtClean="0"/>
              <a:t>The </a:t>
            </a:r>
            <a:r>
              <a:rPr lang="en-US" b="0" u="none" baseline="0" dirty="0" smtClean="0"/>
              <a:t>boldface</a:t>
            </a:r>
            <a:r>
              <a:rPr lang="en-US" u="none" baseline="0" dirty="0" smtClean="0"/>
              <a:t> </a:t>
            </a:r>
            <a:r>
              <a:rPr lang="en-US" u="none" baseline="0" dirty="0" smtClean="0"/>
              <a:t>subheads are useful as they show the three Alliances areas. However, let’s be consistent in centering the text below. Ex., In the case of Reliability, the team could force a line break after Healthcare to shorten this text box. </a:t>
            </a:r>
          </a:p>
          <a:p>
            <a:pPr marL="173370" indent="-173370">
              <a:buFont typeface="Arial" panose="020B0604020202020204" pitchFamily="34" charset="0"/>
              <a:buChar char="•"/>
            </a:pPr>
            <a:r>
              <a:rPr lang="en-US" u="sng" baseline="0" dirty="0" smtClean="0"/>
              <a:t>Tip</a:t>
            </a:r>
            <a:r>
              <a:rPr lang="en-US" u="none" baseline="0" dirty="0" smtClean="0"/>
              <a:t>: Consistency. Apple is the only company followed by an explanation. Let’s be consistent. Since the team is explaining all the other companies vs. showing their value, let’s do the same with Apple.</a:t>
            </a:r>
            <a:endParaRPr lang="en-US" u="sng" dirty="0"/>
          </a:p>
        </p:txBody>
      </p:sp>
      <p:sp>
        <p:nvSpPr>
          <p:cNvPr id="4" name="Date Placeholder 3"/>
          <p:cNvSpPr>
            <a:spLocks noGrp="1"/>
          </p:cNvSpPr>
          <p:nvPr>
            <p:ph type="dt" idx="10"/>
          </p:nvPr>
        </p:nvSpPr>
        <p:spPr/>
        <p:txBody>
          <a:bodyPr/>
          <a:lstStyle/>
          <a:p>
            <a:fld id="{40AC1EC8-B2E7-491D-B0AF-22B8F864ED40}"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30</a:t>
            </a:fld>
            <a:endParaRPr lang="en-US" dirty="0"/>
          </a:p>
        </p:txBody>
      </p:sp>
    </p:spTree>
    <p:extLst>
      <p:ext uri="{BB962C8B-B14F-4D97-AF65-F5344CB8AC3E}">
        <p14:creationId xmlns:p14="http://schemas.microsoft.com/office/powerpoint/2010/main" val="2596741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defRPr/>
            </a:pPr>
            <a:r>
              <a:rPr lang="en-US" baseline="0" dirty="0" smtClean="0"/>
              <a:t>The idea behind this slide is to show the depth of expertise supporting the start-up. No group of executives can supply all the necessary knowledge and experience, so in addition to the Management Team, the investor plan includes a Board of Directors and a list of Advisors.</a:t>
            </a:r>
          </a:p>
          <a:p>
            <a:pPr marL="173370" indent="-173370" defTabSz="924641">
              <a:buFont typeface="Arial" panose="020B0604020202020204" pitchFamily="34" charset="0"/>
              <a:buChar char="•"/>
              <a:defRPr/>
            </a:pPr>
            <a:r>
              <a:rPr lang="en-US" baseline="0" dirty="0" smtClean="0"/>
              <a:t>An example of a Management Team, etc. slide follows.</a:t>
            </a:r>
          </a:p>
          <a:p>
            <a:pPr marL="173370" indent="-173370" defTabSz="924641">
              <a:buFont typeface="Arial" panose="020B0604020202020204" pitchFamily="34" charset="0"/>
              <a:buChar char="•"/>
              <a:defRPr/>
            </a:pPr>
            <a:r>
              <a:rPr lang="en-US" u="sng" baseline="0" dirty="0" smtClean="0"/>
              <a:t>Transition</a:t>
            </a:r>
            <a:r>
              <a:rPr lang="en-US" baseline="0" dirty="0" smtClean="0"/>
              <a:t>: </a:t>
            </a:r>
            <a:r>
              <a:rPr lang="en-US" baseline="0" dirty="0" smtClean="0"/>
              <a:t>Now that you’ve introduced who will run your company, you are ready to move </a:t>
            </a:r>
            <a:r>
              <a:rPr lang="en-US" baseline="0" dirty="0" smtClean="0"/>
              <a:t>to Financials. These are the numbers that illustrate the product story you have been telling. The Financials in many cases are the most important information for investors.</a:t>
            </a:r>
          </a:p>
          <a:p>
            <a:endParaRPr lang="en-US" dirty="0"/>
          </a:p>
        </p:txBody>
      </p:sp>
      <p:sp>
        <p:nvSpPr>
          <p:cNvPr id="4" name="Date Placeholder 3"/>
          <p:cNvSpPr>
            <a:spLocks noGrp="1"/>
          </p:cNvSpPr>
          <p:nvPr>
            <p:ph type="dt" idx="10"/>
          </p:nvPr>
        </p:nvSpPr>
        <p:spPr/>
        <p:txBody>
          <a:bodyPr/>
          <a:lstStyle/>
          <a:p>
            <a:fld id="{64BB6E42-86A4-4FF6-AA61-56C66E85CC66}"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31</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This team chose to list its leadership groups,</a:t>
            </a:r>
            <a:r>
              <a:rPr lang="en-US" baseline="0" dirty="0" smtClean="0"/>
              <a:t> starting with the Board of Directors. The Bd. of Dir. is a group of outsiders who oversee the major decisions made by the company and assess its financial performance on an ongoing and regular basis. Basically, they are the “boss” of the     C-suite executives charged with the day-to-day operation of the company.</a:t>
            </a:r>
          </a:p>
          <a:p>
            <a:pPr marL="173370" indent="-173370">
              <a:buFont typeface="Arial" panose="020B0604020202020204" pitchFamily="34" charset="0"/>
              <a:buChar char="•"/>
            </a:pPr>
            <a:r>
              <a:rPr lang="en-US" baseline="0" dirty="0" smtClean="0"/>
              <a:t>The Bd. of Dir. should be people in some way affiliated with the industry, knowledgeable about the product or market, or experienced in manufacturing, regulation or management. In the slide and the Notes pages, the team explains why it chose these three people for its Bd. of Dir. </a:t>
            </a:r>
          </a:p>
          <a:p>
            <a:pPr marL="173370" indent="-173370">
              <a:buFont typeface="Arial" panose="020B0604020202020204" pitchFamily="34" charset="0"/>
              <a:buChar char="•"/>
            </a:pPr>
            <a:r>
              <a:rPr lang="en-US" baseline="0" dirty="0" smtClean="0"/>
              <a:t>The C-suite is the team of students who developed the product and the investor plan. Don’t fabricate past experience for these “executives.” Simply describe the role that each student played in developing the investor plan.</a:t>
            </a:r>
          </a:p>
          <a:p>
            <a:pPr marL="173370" indent="-173370">
              <a:buFont typeface="Arial" panose="020B0604020202020204" pitchFamily="34" charset="0"/>
              <a:buChar char="•"/>
            </a:pPr>
            <a:r>
              <a:rPr lang="en-US" baseline="0" dirty="0" smtClean="0"/>
              <a:t>No Advisor group is mentioned here. An advisor might be an attorney familiar with the patent process for phone apps or medical devices or a scientist familiar with pollination cycles or artificial skin.</a:t>
            </a:r>
            <a:endParaRPr lang="en-US" dirty="0"/>
          </a:p>
        </p:txBody>
      </p:sp>
      <p:sp>
        <p:nvSpPr>
          <p:cNvPr id="4" name="Date Placeholder 3"/>
          <p:cNvSpPr>
            <a:spLocks noGrp="1"/>
          </p:cNvSpPr>
          <p:nvPr>
            <p:ph type="dt" idx="10"/>
          </p:nvPr>
        </p:nvSpPr>
        <p:spPr/>
        <p:txBody>
          <a:bodyPr/>
          <a:lstStyle/>
          <a:p>
            <a:fld id="{7BEA8FD8-550D-4548-BB7C-135C6F98DDF6}"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32</a:t>
            </a:fld>
            <a:endParaRPr lang="en-US" dirty="0"/>
          </a:p>
        </p:txBody>
      </p:sp>
    </p:spTree>
    <p:extLst>
      <p:ext uri="{BB962C8B-B14F-4D97-AF65-F5344CB8AC3E}">
        <p14:creationId xmlns:p14="http://schemas.microsoft.com/office/powerpoint/2010/main" val="1250315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u="none" baseline="0" dirty="0" smtClean="0"/>
              <a:t>The term “Pro-Forma Financials” has a special meaning for investors. They know you haven’t created your product yet and that the cost estimates and ROI (Return on Investment) are your best “guesstimates.” That’s why it’s so important to give them credible evidence that you’ve thought through the entire project from market research to product development to launch. You should base your “guesstimates” on research. What have other start-ups done? When did they begin giving investors an ROI? What’s the typical cost to develop an app? How much should you pay an experienced software designer? What are the cost-savings associated with automated check-out lanes?</a:t>
            </a:r>
          </a:p>
          <a:p>
            <a:pPr marL="173370" indent="-173370">
              <a:buFont typeface="Arial" panose="020B0604020202020204" pitchFamily="34" charset="0"/>
              <a:buChar char="•"/>
            </a:pPr>
            <a:r>
              <a:rPr lang="en-US" u="sng" baseline="0" dirty="0" smtClean="0"/>
              <a:t>Tip</a:t>
            </a:r>
            <a:r>
              <a:rPr lang="en-US" u="none" baseline="0" dirty="0" smtClean="0"/>
              <a:t>: Back-up Material. Remember, you should have your Pro-Forma Financials Excel table with you during the presentation. You may need to refer to it here or during Q and A. And your investors may ask to see it. They may want to view the details in addition to hearing the overview.</a:t>
            </a:r>
          </a:p>
          <a:p>
            <a:pPr marL="173370" indent="-173370">
              <a:buFont typeface="Arial" panose="020B0604020202020204" pitchFamily="34" charset="0"/>
              <a:buChar char="•"/>
            </a:pPr>
            <a:r>
              <a:rPr lang="en-US" u="none" baseline="0" dirty="0" smtClean="0"/>
              <a:t>A sample Financials slide follows</a:t>
            </a:r>
            <a:r>
              <a:rPr lang="en-US" u="none" baseline="0" dirty="0" smtClean="0"/>
              <a:t>. NOTE: This single slide would have more impact as two distinct slides.</a:t>
            </a:r>
            <a:endParaRPr lang="en-US" u="none" baseline="0" dirty="0" smtClean="0"/>
          </a:p>
          <a:p>
            <a:pPr marL="173370" indent="-173370">
              <a:buFont typeface="Arial" panose="020B0604020202020204" pitchFamily="34" charset="0"/>
              <a:buChar char="•"/>
            </a:pPr>
            <a:r>
              <a:rPr lang="en-US" u="sng" baseline="0" dirty="0" smtClean="0"/>
              <a:t>Transition</a:t>
            </a:r>
            <a:r>
              <a:rPr lang="en-US" baseline="0" dirty="0" smtClean="0"/>
              <a:t>: From the Financial overview, you move to the Exit Strategy, which is a way for investors to recoup their money.</a:t>
            </a:r>
          </a:p>
        </p:txBody>
      </p:sp>
      <p:sp>
        <p:nvSpPr>
          <p:cNvPr id="4" name="Date Placeholder 3"/>
          <p:cNvSpPr>
            <a:spLocks noGrp="1"/>
          </p:cNvSpPr>
          <p:nvPr>
            <p:ph type="dt" idx="10"/>
          </p:nvPr>
        </p:nvSpPr>
        <p:spPr/>
        <p:txBody>
          <a:bodyPr/>
          <a:lstStyle/>
          <a:p>
            <a:fld id="{B35F20CA-DEA4-4785-9EA7-4B96E7DB93D3}"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33</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Note that this team chose to use</a:t>
            </a:r>
            <a:r>
              <a:rPr lang="en-US" baseline="0" dirty="0" smtClean="0"/>
              <a:t> a single slide to present its financials. A better idea is to use separate slides to show these concepts, in part because it allows for the graphics to be larger and more readable.</a:t>
            </a:r>
          </a:p>
          <a:p>
            <a:pPr marL="173370" indent="-173370">
              <a:buFont typeface="Arial" panose="020B0604020202020204" pitchFamily="34" charset="0"/>
              <a:buChar char="•"/>
            </a:pPr>
            <a:r>
              <a:rPr lang="en-US" baseline="0" dirty="0" smtClean="0"/>
              <a:t>The title: Let’s add the product name. In fact, the entire title can be more focused if only one graphic is presented.</a:t>
            </a:r>
          </a:p>
          <a:p>
            <a:pPr marL="173370" indent="-173370">
              <a:buFont typeface="Arial" panose="020B0604020202020204" pitchFamily="34" charset="0"/>
              <a:buChar char="•"/>
            </a:pPr>
            <a:r>
              <a:rPr lang="en-US" baseline="0" dirty="0" smtClean="0"/>
              <a:t>The funding request is highlighted up front, along with what it will be used for. Let’s add periods to U.S. since it is an abbreviation.</a:t>
            </a:r>
          </a:p>
          <a:p>
            <a:pPr marL="173370" indent="-173370">
              <a:buFont typeface="Arial" panose="020B0604020202020204" pitchFamily="34" charset="0"/>
              <a:buChar char="•"/>
            </a:pPr>
            <a:r>
              <a:rPr lang="en-US" baseline="0" dirty="0" smtClean="0"/>
              <a:t>The line graph shows the typical “hockey stick” formation: Revenue loss (below the line) followed by steady revenue gain thereafter. The graph has a title, and both axes are identified.</a:t>
            </a:r>
          </a:p>
          <a:p>
            <a:pPr marL="173370" indent="-173370">
              <a:buFont typeface="Arial" panose="020B0604020202020204" pitchFamily="34" charset="0"/>
              <a:buChar char="•"/>
            </a:pPr>
            <a:r>
              <a:rPr lang="en-US" baseline="0" dirty="0" smtClean="0"/>
              <a:t>The pie chart also has a title and a key and is correctly executed.</a:t>
            </a:r>
            <a:endParaRPr lang="en-US" dirty="0"/>
          </a:p>
        </p:txBody>
      </p:sp>
      <p:sp>
        <p:nvSpPr>
          <p:cNvPr id="4" name="Date Placeholder 3"/>
          <p:cNvSpPr>
            <a:spLocks noGrp="1"/>
          </p:cNvSpPr>
          <p:nvPr>
            <p:ph type="dt" idx="10"/>
          </p:nvPr>
        </p:nvSpPr>
        <p:spPr/>
        <p:txBody>
          <a:bodyPr/>
          <a:lstStyle/>
          <a:p>
            <a:fld id="{403DC1EB-B38D-4B60-9134-86A323CF16BF}"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34</a:t>
            </a:fld>
            <a:endParaRPr lang="en-US" dirty="0"/>
          </a:p>
        </p:txBody>
      </p:sp>
    </p:spTree>
    <p:extLst>
      <p:ext uri="{BB962C8B-B14F-4D97-AF65-F5344CB8AC3E}">
        <p14:creationId xmlns:p14="http://schemas.microsoft.com/office/powerpoint/2010/main" val="2956902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It may seem counter-intuitive, but you need to mention an exit</a:t>
            </a:r>
            <a:r>
              <a:rPr lang="en-US" baseline="0" dirty="0" smtClean="0"/>
              <a:t> strategy for your partners and investors. They need to know when and how their money will come back to them.</a:t>
            </a:r>
          </a:p>
          <a:p>
            <a:pPr marL="173370" indent="-173370">
              <a:buFont typeface="Arial" panose="020B0604020202020204" pitchFamily="34" charset="0"/>
              <a:buChar char="•"/>
            </a:pPr>
            <a:r>
              <a:rPr lang="en-US" baseline="0" dirty="0" smtClean="0"/>
              <a:t>Examples of exit strategies include giving investors a share of the future profits (usually expressed as a percent of the business) or a chance to acquire the product or patented technology.</a:t>
            </a:r>
          </a:p>
          <a:p>
            <a:pPr marL="173370" indent="-173370">
              <a:buFont typeface="Arial" panose="020B0604020202020204" pitchFamily="34" charset="0"/>
              <a:buChar char="•"/>
            </a:pPr>
            <a:r>
              <a:rPr lang="en-US" baseline="0" dirty="0" smtClean="0"/>
              <a:t>An example of an Exit Strategy slide follows.</a:t>
            </a:r>
          </a:p>
          <a:p>
            <a:pPr marL="173370" indent="-173370" defTabSz="924641">
              <a:buFont typeface="Arial" panose="020B0604020202020204" pitchFamily="34" charset="0"/>
              <a:buChar char="•"/>
            </a:pPr>
            <a:r>
              <a:rPr lang="en-US" u="sng" baseline="0" dirty="0" smtClean="0"/>
              <a:t>Transition</a:t>
            </a:r>
            <a:r>
              <a:rPr lang="en-US" baseline="0" dirty="0" smtClean="0"/>
              <a:t>: From the Exit Strategy, move to Strategic Issues. </a:t>
            </a:r>
            <a:r>
              <a:rPr lang="en-US" dirty="0" smtClean="0"/>
              <a:t>Identification</a:t>
            </a:r>
            <a:r>
              <a:rPr lang="en-US" baseline="0" dirty="0" smtClean="0"/>
              <a:t> of s</a:t>
            </a:r>
            <a:r>
              <a:rPr lang="en-US" dirty="0" smtClean="0"/>
              <a:t>trategic issues</a:t>
            </a:r>
            <a:r>
              <a:rPr lang="en-US" baseline="0" dirty="0" smtClean="0"/>
              <a:t> (things that could go wrong) shows the investors that you are realistic about your product and your ability to bring it to market.</a:t>
            </a:r>
          </a:p>
          <a:p>
            <a:endParaRPr lang="en-US" dirty="0"/>
          </a:p>
        </p:txBody>
      </p:sp>
      <p:sp>
        <p:nvSpPr>
          <p:cNvPr id="4" name="Date Placeholder 3"/>
          <p:cNvSpPr>
            <a:spLocks noGrp="1"/>
          </p:cNvSpPr>
          <p:nvPr>
            <p:ph type="dt" idx="10"/>
          </p:nvPr>
        </p:nvSpPr>
        <p:spPr/>
        <p:txBody>
          <a:bodyPr/>
          <a:lstStyle/>
          <a:p>
            <a:fld id="{CE2F6F61-B824-4DEF-8ADE-1DA028682772}"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35</a:t>
            </a:fld>
            <a:endParaRPr lang="en-US" dirty="0"/>
          </a:p>
        </p:txBody>
      </p:sp>
    </p:spTree>
    <p:extLst>
      <p:ext uri="{BB962C8B-B14F-4D97-AF65-F5344CB8AC3E}">
        <p14:creationId xmlns:p14="http://schemas.microsoft.com/office/powerpoint/2010/main" val="1458021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Let’s look at what this team did with their Exit Strategy slide.</a:t>
            </a:r>
          </a:p>
          <a:p>
            <a:pPr marL="173370" indent="-173370">
              <a:buFont typeface="Arial" panose="020B0604020202020204" pitchFamily="34" charset="0"/>
              <a:buChar char="•"/>
            </a:pPr>
            <a:r>
              <a:rPr lang="en-US" dirty="0" smtClean="0"/>
              <a:t>Note that the title is</a:t>
            </a:r>
            <a:r>
              <a:rPr lang="en-US" baseline="0" dirty="0" smtClean="0"/>
              <a:t> clear and specific.</a:t>
            </a:r>
          </a:p>
          <a:p>
            <a:pPr marL="173370" indent="-173370">
              <a:buFont typeface="Arial" panose="020B0604020202020204" pitchFamily="34" charset="0"/>
              <a:buChar char="•"/>
            </a:pPr>
            <a:r>
              <a:rPr lang="en-US" dirty="0" smtClean="0"/>
              <a:t>The team used minimal text on</a:t>
            </a:r>
            <a:r>
              <a:rPr lang="en-US" baseline="0" dirty="0" smtClean="0"/>
              <a:t> the slide to describe the options and instead relied on the Notes section to capture the specifics.</a:t>
            </a:r>
          </a:p>
          <a:p>
            <a:pPr marL="173370" indent="-173370">
              <a:buFont typeface="Arial" panose="020B0604020202020204" pitchFamily="34" charset="0"/>
              <a:buChar char="•"/>
            </a:pPr>
            <a:r>
              <a:rPr lang="en-US" baseline="0" dirty="0" smtClean="0"/>
              <a:t>In a final draft, the team would re-work the capture for the illustration and make it more informative.</a:t>
            </a:r>
            <a:endParaRPr lang="en-US" dirty="0"/>
          </a:p>
        </p:txBody>
      </p:sp>
      <p:sp>
        <p:nvSpPr>
          <p:cNvPr id="4" name="Date Placeholder 3"/>
          <p:cNvSpPr>
            <a:spLocks noGrp="1"/>
          </p:cNvSpPr>
          <p:nvPr>
            <p:ph type="dt" idx="10"/>
          </p:nvPr>
        </p:nvSpPr>
        <p:spPr/>
        <p:txBody>
          <a:bodyPr/>
          <a:lstStyle/>
          <a:p>
            <a:fld id="{B077D7FA-2227-49CD-B9D9-B218C1C6A5EE}"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36</a:t>
            </a:fld>
            <a:endParaRPr lang="en-US" dirty="0"/>
          </a:p>
        </p:txBody>
      </p:sp>
    </p:spTree>
    <p:extLst>
      <p:ext uri="{BB962C8B-B14F-4D97-AF65-F5344CB8AC3E}">
        <p14:creationId xmlns:p14="http://schemas.microsoft.com/office/powerpoint/2010/main" val="229416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defTabSz="924641">
              <a:buFont typeface="Arial" panose="020B0604020202020204" pitchFamily="34" charset="0"/>
              <a:buChar char="•"/>
            </a:pPr>
            <a:r>
              <a:rPr lang="en-US" u="none" baseline="0" dirty="0" smtClean="0"/>
              <a:t>Even the best-planned project will experience problems. The “Strategic Issues” slide is designed to show your investors that you can (and have) anticipated snafus and that you are resilient enough to handle them.</a:t>
            </a:r>
            <a:endParaRPr lang="en-US" u="none" dirty="0" smtClean="0"/>
          </a:p>
          <a:p>
            <a:pPr marL="173370" indent="-173370">
              <a:buFont typeface="Arial" panose="020B0604020202020204" pitchFamily="34" charset="0"/>
              <a:buChar char="•"/>
            </a:pPr>
            <a:r>
              <a:rPr lang="en-US" baseline="0" dirty="0" smtClean="0"/>
              <a:t>In past projects, other teams’ strategic issues ranged from amount of investment required to lack of start-up manufacturing experience to expertise needed in building coalitions between industry, government, and universities.</a:t>
            </a:r>
          </a:p>
          <a:p>
            <a:pPr marL="173370" indent="-173370">
              <a:buFont typeface="Arial" panose="020B0604020202020204" pitchFamily="34" charset="0"/>
              <a:buChar char="•"/>
            </a:pPr>
            <a:r>
              <a:rPr lang="en-US" u="sng" baseline="0" dirty="0" smtClean="0"/>
              <a:t>Tip</a:t>
            </a:r>
            <a:r>
              <a:rPr lang="en-US" baseline="0" dirty="0" smtClean="0"/>
              <a:t>: Tone. Tone is very important here. You cannot be dismissive or cocky about future problems. Instead, respect the fact that you’ll be handling the future problems using the investors’ money</a:t>
            </a:r>
            <a:r>
              <a:rPr lang="en-US" baseline="0" dirty="0" smtClean="0"/>
              <a:t>.</a:t>
            </a:r>
          </a:p>
          <a:p>
            <a:pPr marL="173370" indent="-173370">
              <a:buFont typeface="Arial" panose="020B0604020202020204" pitchFamily="34" charset="0"/>
              <a:buChar char="•"/>
            </a:pPr>
            <a:r>
              <a:rPr lang="en-US" baseline="0" dirty="0" smtClean="0"/>
              <a:t>A sample Strategic Issues slide follows.</a:t>
            </a:r>
            <a:endParaRPr lang="en-US" baseline="0" dirty="0" smtClean="0"/>
          </a:p>
          <a:p>
            <a:pPr marL="173370" indent="-173370" defTabSz="924641">
              <a:buFont typeface="Arial" panose="020B0604020202020204" pitchFamily="34" charset="0"/>
              <a:buChar char="•"/>
            </a:pPr>
            <a:r>
              <a:rPr lang="en-US" u="sng" baseline="0" dirty="0" smtClean="0"/>
              <a:t>Transition</a:t>
            </a:r>
            <a:r>
              <a:rPr lang="en-US" baseline="0" dirty="0" smtClean="0"/>
              <a:t>: Now move to the sum-up or Summary of the presentation. Add a bridge that moves the audience from consideration of your ability to anticipate and handle problems to your product and your plans for its successful launch.</a:t>
            </a:r>
            <a:endParaRPr lang="en-US" u="none" dirty="0" smtClean="0"/>
          </a:p>
          <a:p>
            <a:pPr marL="173370" indent="-173370">
              <a:buFont typeface="Arial" panose="020B0604020202020204" pitchFamily="34" charset="0"/>
              <a:buChar char="•"/>
            </a:pPr>
            <a:endParaRPr lang="en-US" baseline="0" dirty="0" smtClean="0"/>
          </a:p>
          <a:p>
            <a:endParaRPr lang="en-US" u="none" dirty="0"/>
          </a:p>
        </p:txBody>
      </p:sp>
      <p:sp>
        <p:nvSpPr>
          <p:cNvPr id="4" name="Date Placeholder 3"/>
          <p:cNvSpPr>
            <a:spLocks noGrp="1"/>
          </p:cNvSpPr>
          <p:nvPr>
            <p:ph type="dt" idx="10"/>
          </p:nvPr>
        </p:nvSpPr>
        <p:spPr/>
        <p:txBody>
          <a:bodyPr/>
          <a:lstStyle/>
          <a:p>
            <a:fld id="{942F2069-8C49-4A39-9EC7-E29AF14D4FBF}"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37</a:t>
            </a:fld>
            <a:endParaRPr lang="en-US" dirty="0"/>
          </a:p>
        </p:txBody>
      </p:sp>
    </p:spTree>
    <p:extLst>
      <p:ext uri="{BB962C8B-B14F-4D97-AF65-F5344CB8AC3E}">
        <p14:creationId xmlns:p14="http://schemas.microsoft.com/office/powerpoint/2010/main" val="225149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baseline="0" dirty="0" smtClean="0"/>
              <a:t>This team ran into a last-minute challenge about price. According to their Notes, their customer discovery revealed that customers would be willing to pay the prices indicated above for pillboxes and their home delivery.</a:t>
            </a:r>
          </a:p>
          <a:p>
            <a:pPr marL="173370" indent="-173370">
              <a:buFont typeface="Arial" panose="020B0604020202020204" pitchFamily="34" charset="0"/>
              <a:buChar char="•"/>
            </a:pPr>
            <a:r>
              <a:rPr lang="en-US" baseline="0" dirty="0" smtClean="0"/>
              <a:t>However, when challenged, the team was willing to work to shave costs from their manufacturing process (pillbox) and delivery service (medications). These are the strategic issues they identified for their investors.</a:t>
            </a:r>
          </a:p>
          <a:p>
            <a:pPr marL="173370" indent="-173370">
              <a:buFont typeface="Arial" panose="020B0604020202020204" pitchFamily="34" charset="0"/>
              <a:buChar char="•"/>
            </a:pPr>
            <a:r>
              <a:rPr lang="en-US" u="sng" baseline="0" dirty="0" smtClean="0"/>
              <a:t>Tip</a:t>
            </a:r>
            <a:r>
              <a:rPr lang="en-US" baseline="0" dirty="0" smtClean="0"/>
              <a:t>: Reality Check. Admitting that there are issues to be worked may feel counterintuitive when asking for money. However, funding requests come at the beginning of projects, when the pieces are still moving around. Your job is to be as thorough and confident as possible – based on your planning efforts and the evidence – and show the funders that your team is capable of managing in bad times as well as good.</a:t>
            </a:r>
          </a:p>
        </p:txBody>
      </p:sp>
      <p:sp>
        <p:nvSpPr>
          <p:cNvPr id="4" name="Date Placeholder 3"/>
          <p:cNvSpPr>
            <a:spLocks noGrp="1"/>
          </p:cNvSpPr>
          <p:nvPr>
            <p:ph type="dt" idx="10"/>
          </p:nvPr>
        </p:nvSpPr>
        <p:spPr/>
        <p:txBody>
          <a:bodyPr/>
          <a:lstStyle/>
          <a:p>
            <a:fld id="{BBE5DE9C-B646-4F32-96A7-87FC67C2A765}"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38</a:t>
            </a:fld>
            <a:endParaRPr lang="en-US" dirty="0"/>
          </a:p>
        </p:txBody>
      </p:sp>
    </p:spTree>
    <p:extLst>
      <p:ext uri="{BB962C8B-B14F-4D97-AF65-F5344CB8AC3E}">
        <p14:creationId xmlns:p14="http://schemas.microsoft.com/office/powerpoint/2010/main" val="607651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baseline="0" dirty="0" smtClean="0"/>
              <a:t>The Summary moves the audience to consider “the big picture” – the problem, how the start-up’s product addresses the gap in the market, all the plans in place for making the product launch a success…</a:t>
            </a:r>
          </a:p>
          <a:p>
            <a:pPr marL="173370" indent="-173370">
              <a:buFont typeface="Arial" panose="020B0604020202020204" pitchFamily="34" charset="0"/>
              <a:buChar char="•"/>
            </a:pPr>
            <a:r>
              <a:rPr lang="en-US" baseline="0" dirty="0" smtClean="0"/>
              <a:t>Remember your Purposeful Thesis Statement. This is a good source to help you focus on the 2-3 key take-always for the audience.</a:t>
            </a:r>
          </a:p>
          <a:p>
            <a:pPr marL="173370" indent="-173370">
              <a:buFont typeface="Arial" panose="020B0604020202020204" pitchFamily="34" charset="0"/>
              <a:buChar char="•"/>
            </a:pPr>
            <a:r>
              <a:rPr lang="en-US" baseline="0" dirty="0" smtClean="0"/>
              <a:t>The next slide shows a sample Summary slide.</a:t>
            </a:r>
          </a:p>
          <a:p>
            <a:pPr marL="173370" indent="-173370" defTabSz="924641">
              <a:buFont typeface="Arial" panose="020B0604020202020204" pitchFamily="34" charset="0"/>
              <a:buChar char="•"/>
            </a:pPr>
            <a:r>
              <a:rPr lang="en-US" u="sng" baseline="0" dirty="0" smtClean="0"/>
              <a:t>Transition</a:t>
            </a:r>
            <a:r>
              <a:rPr lang="en-US" u="none" baseline="0" dirty="0" smtClean="0"/>
              <a:t>: </a:t>
            </a:r>
            <a:r>
              <a:rPr lang="en-US" baseline="0" dirty="0" smtClean="0"/>
              <a:t>At the end of this slide, thank the audience for their attention. Say that a list of References follows and that you are now open to questions.</a:t>
            </a:r>
          </a:p>
          <a:p>
            <a:pPr marL="173370" indent="-173370">
              <a:buFont typeface="Arial" panose="020B0604020202020204" pitchFamily="34" charset="0"/>
              <a:buChar char="•"/>
            </a:pPr>
            <a:endParaRPr lang="en-US" u="none" baseline="0" dirty="0" smtClean="0"/>
          </a:p>
        </p:txBody>
      </p:sp>
      <p:sp>
        <p:nvSpPr>
          <p:cNvPr id="4" name="Date Placeholder 3"/>
          <p:cNvSpPr>
            <a:spLocks noGrp="1"/>
          </p:cNvSpPr>
          <p:nvPr>
            <p:ph type="dt" idx="10"/>
          </p:nvPr>
        </p:nvSpPr>
        <p:spPr/>
        <p:txBody>
          <a:bodyPr/>
          <a:lstStyle/>
          <a:p>
            <a:fld id="{372476A1-14DA-4247-AFD4-3EFEC8373256}"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39</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Always start with the problem. Build your product/service around a problem or opportunity that exists. Explain or show this problem. Remember</a:t>
            </a:r>
            <a:r>
              <a:rPr lang="en-US" baseline="0" dirty="0" smtClean="0"/>
              <a:t> the audience: They ARE NOT consumers who will buy your product. They ARE people with money who may invest in bringing your product to market. So don’t use second person (ex., “Have you ever…?”). Instead, say “Millions of Americans every year…” (use third person and provide evidence).</a:t>
            </a:r>
          </a:p>
          <a:p>
            <a:pPr marL="173370" indent="-173370">
              <a:buFont typeface="Arial" panose="020B0604020202020204" pitchFamily="34" charset="0"/>
              <a:buChar char="•"/>
            </a:pPr>
            <a:r>
              <a:rPr lang="en-US" baseline="0" dirty="0" smtClean="0"/>
              <a:t>Once the problem is clear, put a size on the problem/opportunity. How many people are affected? How many possible customers will your product reach? </a:t>
            </a:r>
          </a:p>
          <a:p>
            <a:pPr marL="173370" indent="-173370">
              <a:buFont typeface="Arial" panose="020B0604020202020204" pitchFamily="34" charset="0"/>
              <a:buChar char="•"/>
            </a:pPr>
            <a:r>
              <a:rPr lang="en-US" baseline="0" dirty="0" smtClean="0"/>
              <a:t>Cover briefly why the problem has not been solved before (current technology).</a:t>
            </a:r>
          </a:p>
          <a:p>
            <a:pPr marL="173370" indent="-173370">
              <a:buFont typeface="Arial" panose="020B0604020202020204" pitchFamily="34" charset="0"/>
              <a:buChar char="•"/>
            </a:pPr>
            <a:r>
              <a:rPr lang="en-US" baseline="0" dirty="0" smtClean="0"/>
              <a:t>State what makes it possible for the problem to be solved now (ex., miniaturization of batteries or discovery of a new process).</a:t>
            </a:r>
          </a:p>
          <a:p>
            <a:pPr marL="173370" indent="-173370">
              <a:buFont typeface="Arial" panose="020B0604020202020204" pitchFamily="34" charset="0"/>
              <a:buChar char="•"/>
            </a:pPr>
            <a:r>
              <a:rPr lang="en-US" baseline="0" dirty="0" smtClean="0"/>
              <a:t>Then offer your solution – state your product by name and that you need $xxx in investment to bring the product to market. Don’t be shy. Investors know that you will be asking for money.</a:t>
            </a:r>
          </a:p>
          <a:p>
            <a:pPr marL="173370" indent="-173370">
              <a:buFont typeface="Arial" panose="020B0604020202020204" pitchFamily="34" charset="0"/>
              <a:buChar char="•"/>
            </a:pPr>
            <a:r>
              <a:rPr lang="en-US" u="sng" baseline="0" dirty="0" smtClean="0"/>
              <a:t>Tip</a:t>
            </a:r>
            <a:r>
              <a:rPr lang="en-US" baseline="0" dirty="0" smtClean="0"/>
              <a:t>: Slide Design. Note the use of the footer, which lends a professional, unified look to your presentation, and the ratio of text:graphics (minimum 50:50, with preference for fewer words).</a:t>
            </a:r>
          </a:p>
          <a:p>
            <a:pPr marL="173370" indent="-173370">
              <a:buFont typeface="Arial" panose="020B0604020202020204" pitchFamily="34" charset="0"/>
              <a:buChar char="•"/>
            </a:pPr>
            <a:r>
              <a:rPr lang="en-US" baseline="0" dirty="0" smtClean="0"/>
              <a:t>A sample Opportunity slide follows.</a:t>
            </a:r>
          </a:p>
          <a:p>
            <a:pPr marL="173370" indent="-173370" defTabSz="924641">
              <a:buFont typeface="Arial" panose="020B0604020202020204" pitchFamily="34" charset="0"/>
              <a:buChar char="•"/>
              <a:defRPr/>
            </a:pPr>
            <a:r>
              <a:rPr lang="en-US" u="sng" baseline="0" dirty="0" smtClean="0"/>
              <a:t>Transition</a:t>
            </a:r>
            <a:r>
              <a:rPr lang="en-US" baseline="0" dirty="0" smtClean="0"/>
              <a:t>: State that you/your team has developed a technology to meet this need / solve this problem, along with a Technology Plan for bringing the product to market (this reassures the investors that you have a credible plan for launching the product using their money).</a:t>
            </a:r>
          </a:p>
          <a:p>
            <a:endParaRPr lang="en-US" dirty="0"/>
          </a:p>
        </p:txBody>
      </p:sp>
      <p:sp>
        <p:nvSpPr>
          <p:cNvPr id="4" name="Date Placeholder 3"/>
          <p:cNvSpPr>
            <a:spLocks noGrp="1"/>
          </p:cNvSpPr>
          <p:nvPr>
            <p:ph type="dt" idx="10"/>
          </p:nvPr>
        </p:nvSpPr>
        <p:spPr/>
        <p:txBody>
          <a:bodyPr/>
          <a:lstStyle/>
          <a:p>
            <a:fld id="{BD94DAD0-4276-4E11-BC43-9E5B511B241F}"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4</a:t>
            </a:fld>
            <a:endParaRPr lang="en-US" dirty="0"/>
          </a:p>
        </p:txBody>
      </p:sp>
    </p:spTree>
    <p:extLst>
      <p:ext uri="{BB962C8B-B14F-4D97-AF65-F5344CB8AC3E}">
        <p14:creationId xmlns:p14="http://schemas.microsoft.com/office/powerpoint/2010/main" val="594751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This slide is partially successful.</a:t>
            </a:r>
            <a:r>
              <a:rPr lang="en-US" baseline="0" dirty="0" smtClean="0"/>
              <a:t> It leaves the audience with a clear sense of the growth in the online drug market and the attributes of the team.</a:t>
            </a:r>
          </a:p>
          <a:p>
            <a:pPr marL="173370" indent="-173370">
              <a:buFont typeface="Arial" panose="020B0604020202020204" pitchFamily="34" charset="0"/>
              <a:buChar char="•"/>
            </a:pPr>
            <a:r>
              <a:rPr lang="en-US" baseline="0" dirty="0" smtClean="0"/>
              <a:t>But, critically, it doesn’t mention the product or the gap that it fills. A better title could help here. </a:t>
            </a:r>
          </a:p>
          <a:p>
            <a:pPr marL="173370" indent="-173370">
              <a:buFont typeface="Arial" panose="020B0604020202020204" pitchFamily="34" charset="0"/>
              <a:buChar char="•"/>
            </a:pPr>
            <a:r>
              <a:rPr lang="en-US" baseline="0" dirty="0" smtClean="0"/>
              <a:t>You can only leave the audience with 2-3 key ideas. One of them has to be your product and what it does. This team is proposing to develop an app that ties into several systems and markets via the Amazon Prime database. </a:t>
            </a:r>
          </a:p>
          <a:p>
            <a:pPr marL="173370" indent="-173370">
              <a:buFont typeface="Arial" panose="020B0604020202020204" pitchFamily="34" charset="0"/>
              <a:buChar char="•"/>
            </a:pPr>
            <a:r>
              <a:rPr lang="en-US" u="sng" baseline="0" dirty="0" smtClean="0"/>
              <a:t>Tip</a:t>
            </a:r>
            <a:r>
              <a:rPr lang="en-US" baseline="0" dirty="0" smtClean="0"/>
              <a:t>: Say vs. Show. Say the attributes, don’t list them. Instead, use the box on the right to highlight the product and its features/benefits. Also, be realistic. Can you claim “youthful exuberance” and then “technical and leadership experience?” </a:t>
            </a:r>
          </a:p>
          <a:p>
            <a:pPr marL="173370" indent="-173370">
              <a:buFont typeface="Arial" panose="020B0604020202020204" pitchFamily="34" charset="0"/>
              <a:buChar char="•"/>
            </a:pPr>
            <a:r>
              <a:rPr lang="en-US" u="sng" baseline="0" dirty="0" smtClean="0"/>
              <a:t>Tip</a:t>
            </a:r>
            <a:r>
              <a:rPr lang="en-US" baseline="0" dirty="0" smtClean="0"/>
              <a:t>: Repetition. The team should repeat a key idea:  the “ask” or the amount of the funding request.</a:t>
            </a:r>
            <a:endParaRPr lang="en-US" dirty="0"/>
          </a:p>
        </p:txBody>
      </p:sp>
      <p:sp>
        <p:nvSpPr>
          <p:cNvPr id="4" name="Date Placeholder 3"/>
          <p:cNvSpPr>
            <a:spLocks noGrp="1"/>
          </p:cNvSpPr>
          <p:nvPr>
            <p:ph type="dt" idx="10"/>
          </p:nvPr>
        </p:nvSpPr>
        <p:spPr/>
        <p:txBody>
          <a:bodyPr/>
          <a:lstStyle/>
          <a:p>
            <a:fld id="{F0F84AE3-9414-4684-8D2E-8F317F0538FE}"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40</a:t>
            </a:fld>
            <a:endParaRPr lang="en-US" dirty="0"/>
          </a:p>
        </p:txBody>
      </p:sp>
    </p:spTree>
    <p:extLst>
      <p:ext uri="{BB962C8B-B14F-4D97-AF65-F5344CB8AC3E}">
        <p14:creationId xmlns:p14="http://schemas.microsoft.com/office/powerpoint/2010/main" val="1706521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List</a:t>
            </a:r>
            <a:r>
              <a:rPr lang="en-US" baseline="0" dirty="0" smtClean="0"/>
              <a:t> your References in APA (American Psychological Association) style unless your instructor indicates otherwise.</a:t>
            </a:r>
          </a:p>
          <a:p>
            <a:pPr marL="173370" indent="-173370">
              <a:buFont typeface="Arial" panose="020B0604020202020204" pitchFamily="34" charset="0"/>
              <a:buChar char="•"/>
            </a:pPr>
            <a:r>
              <a:rPr lang="en-US" baseline="0" dirty="0" smtClean="0"/>
              <a:t>Some students offer two lists: One of References and the other of Graphics.</a:t>
            </a:r>
          </a:p>
          <a:p>
            <a:pPr marL="173370" indent="-173370">
              <a:buFont typeface="Arial" panose="020B0604020202020204" pitchFamily="34" charset="0"/>
              <a:buChar char="•"/>
            </a:pPr>
            <a:r>
              <a:rPr lang="en-US" baseline="0" dirty="0" smtClean="0"/>
              <a:t>These lists – unlike all your other slides – don’t need to be readable. They are there to show that you have done your homework and that you know how to observe the conventions of professional documents (you cite your sources). So, you can use 10-12 pt. font for References and more than one slide if needed.</a:t>
            </a:r>
          </a:p>
          <a:p>
            <a:pPr marL="173370" indent="-173370" defTabSz="924641">
              <a:buFont typeface="Arial" panose="020B0604020202020204" pitchFamily="34" charset="0"/>
              <a:buChar char="•"/>
              <a:defRPr/>
            </a:pPr>
            <a:r>
              <a:rPr lang="en-US" u="sng" baseline="0" dirty="0" smtClean="0"/>
              <a:t>Tip</a:t>
            </a:r>
            <a:r>
              <a:rPr lang="en-US" baseline="0" dirty="0" smtClean="0"/>
              <a:t>: Timing. Scroll past all the References slides – text and graphics – and have the Q and A slide up behind you during discussion.</a:t>
            </a:r>
            <a:endParaRPr lang="en-US" dirty="0" smtClean="0"/>
          </a:p>
          <a:p>
            <a:pPr marL="173370" indent="-17337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fld id="{F827D64B-7B8C-4339-8736-3D16B0703B8F}"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41</a:t>
            </a:fld>
            <a:endParaRPr lang="en-US" dirty="0"/>
          </a:p>
        </p:txBody>
      </p:sp>
    </p:spTree>
    <p:extLst>
      <p:ext uri="{BB962C8B-B14F-4D97-AF65-F5344CB8AC3E}">
        <p14:creationId xmlns:p14="http://schemas.microsoft.com/office/powerpoint/2010/main" val="2532782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It is best to have a neutral slide up behind</a:t>
            </a:r>
            <a:r>
              <a:rPr lang="en-US" baseline="0" dirty="0" smtClean="0"/>
              <a:t> you during Q and A so the audience isn’t distracted. In this case, the team is showing the Agri-Dronz technology again, a subtle reminder of the power of the tiny pollinator they developed.</a:t>
            </a:r>
          </a:p>
          <a:p>
            <a:pPr marL="173370" indent="-173370">
              <a:buFont typeface="Arial" panose="020B0604020202020204" pitchFamily="34" charset="0"/>
              <a:buChar char="•"/>
            </a:pPr>
            <a:r>
              <a:rPr lang="en-US" u="sng" baseline="0" dirty="0" smtClean="0"/>
              <a:t>Tip</a:t>
            </a:r>
            <a:r>
              <a:rPr lang="en-US" baseline="0" dirty="0" smtClean="0"/>
              <a:t>: Formality. When designing your Q and A slide, remember to maintain the level of formality. You are asking for millions of dollars. Don’t use cartoon-ish graphics to end your request.</a:t>
            </a:r>
          </a:p>
          <a:p>
            <a:pPr marL="173370" indent="-173370">
              <a:buFont typeface="Arial" panose="020B0604020202020204" pitchFamily="34" charset="0"/>
              <a:buChar char="•"/>
            </a:pPr>
            <a:r>
              <a:rPr lang="en-US" u="sng" baseline="0" dirty="0" smtClean="0"/>
              <a:t>Final Thoughts</a:t>
            </a:r>
          </a:p>
          <a:p>
            <a:pPr marL="635691" lvl="1" indent="-173370">
              <a:buFont typeface="Arial" panose="020B0604020202020204" pitchFamily="34" charset="0"/>
              <a:buChar char="•"/>
            </a:pPr>
            <a:r>
              <a:rPr lang="en-US" u="none" baseline="0" dirty="0" smtClean="0"/>
              <a:t>Creating a presentation is a process, just as written documents are a process. They are constructed in steps so they are manageable. </a:t>
            </a:r>
          </a:p>
          <a:p>
            <a:pPr marL="635691" lvl="1" indent="-173370">
              <a:buFont typeface="Arial" panose="020B0604020202020204" pitchFamily="34" charset="0"/>
              <a:buChar char="•"/>
            </a:pPr>
            <a:r>
              <a:rPr lang="en-US" u="none" baseline="0" dirty="0" smtClean="0"/>
              <a:t>Credibility is key when making a funding request: Your, your product idea, and your funding pitch (the .ppt) must all be credible.</a:t>
            </a:r>
          </a:p>
          <a:p>
            <a:pPr marL="635691" lvl="1" indent="-173370">
              <a:buFont typeface="Arial" panose="020B0604020202020204" pitchFamily="34" charset="0"/>
              <a:buChar char="•"/>
            </a:pPr>
            <a:r>
              <a:rPr lang="en-US" u="none" baseline="0" dirty="0" smtClean="0"/>
              <a:t>To help build credibility, proofread, edit, and keep revising based on </a:t>
            </a:r>
          </a:p>
          <a:p>
            <a:pPr marL="1098012" lvl="2" indent="-173370">
              <a:buFont typeface="Arial" panose="020B0604020202020204" pitchFamily="34" charset="0"/>
              <a:buChar char="•"/>
            </a:pPr>
            <a:r>
              <a:rPr lang="en-US" u="none" baseline="0" dirty="0" smtClean="0"/>
              <a:t>Your growing knowledge of your product and your project</a:t>
            </a:r>
          </a:p>
          <a:p>
            <a:pPr marL="1098012" lvl="2" indent="-173370">
              <a:buFont typeface="Arial" panose="020B0604020202020204" pitchFamily="34" charset="0"/>
              <a:buChar char="•"/>
            </a:pPr>
            <a:r>
              <a:rPr lang="en-US" u="none" baseline="0" dirty="0" smtClean="0"/>
              <a:t>Instructor feedback</a:t>
            </a:r>
          </a:p>
          <a:p>
            <a:pPr marL="1098012" lvl="2" indent="-173370">
              <a:buFont typeface="Arial" panose="020B0604020202020204" pitchFamily="34" charset="0"/>
              <a:buChar char="•"/>
            </a:pPr>
            <a:r>
              <a:rPr lang="en-US" u="none" baseline="0" dirty="0" smtClean="0"/>
              <a:t>What you observe other teams doing</a:t>
            </a:r>
          </a:p>
          <a:p>
            <a:pPr marL="1098012" lvl="2" indent="-173370">
              <a:buFont typeface="Arial" panose="020B0604020202020204" pitchFamily="34" charset="0"/>
              <a:buChar char="•"/>
            </a:pPr>
            <a:r>
              <a:rPr lang="en-US" u="none" baseline="0" dirty="0" smtClean="0"/>
              <a:t>BlackBoard resources</a:t>
            </a:r>
          </a:p>
          <a:p>
            <a:pPr marL="1098012" lvl="2" indent="-173370">
              <a:buFont typeface="Arial" panose="020B0604020202020204" pitchFamily="34" charset="0"/>
              <a:buChar char="•"/>
            </a:pPr>
            <a:r>
              <a:rPr lang="en-US" u="none" baseline="0" dirty="0" smtClean="0"/>
              <a:t>Your own research</a:t>
            </a:r>
          </a:p>
          <a:p>
            <a:pPr marL="173370" indent="-173370">
              <a:buFont typeface="Arial" panose="020B0604020202020204" pitchFamily="34" charset="0"/>
              <a:buChar char="•"/>
            </a:pPr>
            <a:r>
              <a:rPr lang="en-US" u="none" baseline="0" dirty="0" smtClean="0"/>
              <a:t>Good luck. Remember, you have many resources to help you complete this project. So ask! Or call, email, text…you know the drill. </a:t>
            </a:r>
            <a:r>
              <a:rPr lang="en-US" u="none" baseline="0" dirty="0" smtClean="0">
                <a:sym typeface="Wingdings"/>
              </a:rPr>
              <a:t></a:t>
            </a:r>
            <a:endParaRPr lang="en-US" u="none" baseline="0" dirty="0" smtClean="0"/>
          </a:p>
          <a:p>
            <a:pPr marL="635691" lvl="1" indent="-17337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fld id="{36D4C672-59F7-4664-B389-74852250607D}"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42</a:t>
            </a:fld>
            <a:endParaRPr lang="en-US" dirty="0"/>
          </a:p>
        </p:txBody>
      </p:sp>
    </p:spTree>
    <p:extLst>
      <p:ext uri="{BB962C8B-B14F-4D97-AF65-F5344CB8AC3E}">
        <p14:creationId xmlns:p14="http://schemas.microsoft.com/office/powerpoint/2010/main" val="249923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Let’s talk about what works well in this slide and what needs tweaking.</a:t>
            </a:r>
          </a:p>
          <a:p>
            <a:pPr marL="173370" indent="-173370">
              <a:buFont typeface="Arial" panose="020B0604020202020204" pitchFamily="34" charset="0"/>
              <a:buChar char="•"/>
            </a:pPr>
            <a:r>
              <a:rPr lang="en-US" u="sng" dirty="0" smtClean="0"/>
              <a:t>Tip</a:t>
            </a:r>
            <a:r>
              <a:rPr lang="en-US" u="none" dirty="0" smtClean="0"/>
              <a:t>: Titles. C</a:t>
            </a:r>
            <a:r>
              <a:rPr lang="en-US" dirty="0" smtClean="0"/>
              <a:t>reate an effective title – one that engages vs. simply describes –  in this case, try combining the title with the bullet:</a:t>
            </a:r>
            <a:r>
              <a:rPr lang="en-US" baseline="0" dirty="0" smtClean="0"/>
              <a:t> Problem: Accidental Overdoses. Now you have a better title, and you can eliminate the text box, thus de-cluttering the slide.</a:t>
            </a:r>
          </a:p>
          <a:p>
            <a:pPr marL="173370" indent="-173370">
              <a:buFont typeface="Arial" panose="020B0604020202020204" pitchFamily="34" charset="0"/>
              <a:buChar char="•"/>
            </a:pPr>
            <a:r>
              <a:rPr lang="en-US" baseline="0" dirty="0" smtClean="0"/>
              <a:t>The line graph has a clear, limiting title that includes the topic, dates, and place. The axes have legends and the lines are color-coded with callouts. The team needs to add a credit line, but otherwise this is an effective graphic that supports their claim about a growing problem.</a:t>
            </a:r>
          </a:p>
          <a:p>
            <a:pPr marL="173370" indent="-173370">
              <a:buFont typeface="Arial" panose="020B0604020202020204" pitchFamily="34" charset="0"/>
              <a:buChar char="•"/>
            </a:pPr>
            <a:r>
              <a:rPr lang="en-US" baseline="0" dirty="0" smtClean="0"/>
              <a:t>The photo is a dramatic way to underscore the problem. It uses a pathos appeal, evoking sorrow or fear or frustration among the audience.</a:t>
            </a:r>
            <a:endParaRPr lang="en-US" dirty="0"/>
          </a:p>
        </p:txBody>
      </p:sp>
      <p:sp>
        <p:nvSpPr>
          <p:cNvPr id="4" name="Date Placeholder 3"/>
          <p:cNvSpPr>
            <a:spLocks noGrp="1"/>
          </p:cNvSpPr>
          <p:nvPr>
            <p:ph type="dt" idx="10"/>
          </p:nvPr>
        </p:nvSpPr>
        <p:spPr/>
        <p:txBody>
          <a:bodyPr/>
          <a:lstStyle/>
          <a:p>
            <a:fld id="{BAD9150D-A2A8-4CB0-85CF-8AFEC69E93FA}"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5</a:t>
            </a:fld>
            <a:endParaRPr lang="en-US" dirty="0"/>
          </a:p>
        </p:txBody>
      </p:sp>
    </p:spTree>
    <p:extLst>
      <p:ext uri="{BB962C8B-B14F-4D97-AF65-F5344CB8AC3E}">
        <p14:creationId xmlns:p14="http://schemas.microsoft.com/office/powerpoint/2010/main" val="62505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Your goal with this slide is to satisfy the investor’s </a:t>
            </a:r>
            <a:r>
              <a:rPr lang="en-US" dirty="0" smtClean="0"/>
              <a:t>immediate need </a:t>
            </a:r>
            <a:r>
              <a:rPr lang="en-US" dirty="0" smtClean="0"/>
              <a:t>to know how you plan to solve the problem or take advantage of the opportunity. </a:t>
            </a:r>
          </a:p>
          <a:p>
            <a:pPr marL="173370" indent="-173370">
              <a:buFont typeface="Arial" panose="020B0604020202020204" pitchFamily="34" charset="0"/>
              <a:buChar char="•"/>
            </a:pPr>
            <a:r>
              <a:rPr lang="en-US" dirty="0" smtClean="0"/>
              <a:t>Don’t over-explain. You have</a:t>
            </a:r>
            <a:r>
              <a:rPr lang="en-US" baseline="0" dirty="0" smtClean="0"/>
              <a:t> three slides later on to fully flesh out your technology idea.</a:t>
            </a:r>
          </a:p>
          <a:p>
            <a:pPr marL="173370" indent="-173370">
              <a:buFont typeface="Arial" panose="020B0604020202020204" pitchFamily="34" charset="0"/>
              <a:buChar char="•"/>
            </a:pPr>
            <a:r>
              <a:rPr lang="en-US" baseline="0" dirty="0" smtClean="0"/>
              <a:t>A sample Quick Glimpse slide follows.</a:t>
            </a:r>
          </a:p>
          <a:p>
            <a:pPr marL="173370" indent="-173370" defTabSz="924641">
              <a:buFont typeface="Arial" panose="020B0604020202020204" pitchFamily="34" charset="0"/>
              <a:buChar char="•"/>
            </a:pPr>
            <a:r>
              <a:rPr lang="en-US" u="sng" baseline="0" dirty="0" smtClean="0"/>
              <a:t>Transition</a:t>
            </a:r>
            <a:r>
              <a:rPr lang="en-US" baseline="0" dirty="0" smtClean="0"/>
              <a:t>: Say that you want to show the “solution” quickly, then build a business case for how it will work (and thus earn money for the investor). </a:t>
            </a:r>
            <a:endParaRPr lang="en-US" baseline="0" dirty="0" smtClean="0"/>
          </a:p>
          <a:p>
            <a:pPr marL="1085850" lvl="2" indent="-171450" defTabSz="924641">
              <a:buFont typeface="Arial" panose="020B0604020202020204" pitchFamily="34" charset="0"/>
              <a:buChar char="•"/>
            </a:pPr>
            <a:r>
              <a:rPr lang="en-US" baseline="0" dirty="0" smtClean="0"/>
              <a:t>Importantly</a:t>
            </a:r>
            <a:r>
              <a:rPr lang="en-US" baseline="0" dirty="0" smtClean="0"/>
              <a:t>, what you want to show next is that a market truly does exist for this technology. </a:t>
            </a:r>
            <a:endParaRPr lang="en-US" baseline="0" dirty="0" smtClean="0"/>
          </a:p>
          <a:p>
            <a:pPr marL="1085850" lvl="2" indent="-171450" defTabSz="924641">
              <a:buFont typeface="Arial" panose="020B0604020202020204" pitchFamily="34" charset="0"/>
              <a:buChar char="•"/>
            </a:pPr>
            <a:r>
              <a:rPr lang="en-US" baseline="0" dirty="0" smtClean="0"/>
              <a:t>You </a:t>
            </a:r>
            <a:r>
              <a:rPr lang="en-US" baseline="0" dirty="0" smtClean="0"/>
              <a:t>know this because you have done customer discovery and market research, which you then talk about. You are showing that your product </a:t>
            </a:r>
            <a:r>
              <a:rPr lang="en-US" baseline="0" dirty="0" smtClean="0"/>
              <a:t>idea </a:t>
            </a:r>
            <a:r>
              <a:rPr lang="en-US" baseline="0" dirty="0" smtClean="0"/>
              <a:t>is rooted in a real problem that people have.</a:t>
            </a:r>
          </a:p>
          <a:p>
            <a:pPr marL="1085850" lvl="2" indent="-171450" defTabSz="924641">
              <a:buFont typeface="Arial" panose="020B0604020202020204" pitchFamily="34" charset="0"/>
              <a:buChar char="•"/>
            </a:pPr>
            <a:r>
              <a:rPr lang="en-US" baseline="0" dirty="0" smtClean="0"/>
              <a:t>Basically</a:t>
            </a:r>
            <a:r>
              <a:rPr lang="en-US" baseline="0" dirty="0" smtClean="0"/>
              <a:t>, you want to answer: Who will want to buy this product? How do you know?</a:t>
            </a:r>
            <a:endParaRPr lang="en-US" dirty="0" smtClean="0"/>
          </a:p>
          <a:p>
            <a:pPr marL="173370" indent="-17337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fld id="{95ACCB56-DD6E-47F5-AC58-7B7792058F25}"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6</a:t>
            </a:fld>
            <a:endParaRPr lang="en-US" dirty="0"/>
          </a:p>
        </p:txBody>
      </p:sp>
    </p:spTree>
    <p:extLst>
      <p:ext uri="{BB962C8B-B14F-4D97-AF65-F5344CB8AC3E}">
        <p14:creationId xmlns:p14="http://schemas.microsoft.com/office/powerpoint/2010/main" val="341033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Let’s look at what works and what needs tweaking in this slide.</a:t>
            </a:r>
          </a:p>
          <a:p>
            <a:pPr marL="173370" indent="-173370">
              <a:buFont typeface="Arial" panose="020B0604020202020204" pitchFamily="34" charset="0"/>
              <a:buChar char="•"/>
            </a:pPr>
            <a:r>
              <a:rPr lang="en-US" dirty="0" smtClean="0"/>
              <a:t>The title captures the value of the technology.</a:t>
            </a:r>
          </a:p>
          <a:p>
            <a:pPr marL="173370" indent="-173370">
              <a:buFont typeface="Arial" panose="020B0604020202020204" pitchFamily="34" charset="0"/>
              <a:buChar char="•"/>
            </a:pPr>
            <a:r>
              <a:rPr lang="en-US" dirty="0" smtClean="0"/>
              <a:t>The technology is named and shown.</a:t>
            </a:r>
          </a:p>
          <a:p>
            <a:pPr marL="173370" indent="-173370">
              <a:buFont typeface="Arial" panose="020B0604020202020204" pitchFamily="34" charset="0"/>
              <a:buChar char="•"/>
            </a:pPr>
            <a:r>
              <a:rPr lang="en-US" dirty="0" smtClean="0"/>
              <a:t>Three</a:t>
            </a:r>
            <a:r>
              <a:rPr lang="en-US" baseline="0" dirty="0" smtClean="0"/>
              <a:t> “conveniences” are shown.</a:t>
            </a:r>
          </a:p>
          <a:p>
            <a:pPr marL="173370" indent="-173370">
              <a:buFont typeface="Arial" panose="020B0604020202020204" pitchFamily="34" charset="0"/>
              <a:buChar char="•"/>
            </a:pPr>
            <a:r>
              <a:rPr lang="en-US" baseline="0" dirty="0" smtClean="0"/>
              <a:t>The amount of technical detail is limited. That will come later. </a:t>
            </a:r>
            <a:endParaRPr lang="en-US" dirty="0"/>
          </a:p>
        </p:txBody>
      </p:sp>
      <p:sp>
        <p:nvSpPr>
          <p:cNvPr id="4" name="Date Placeholder 3"/>
          <p:cNvSpPr>
            <a:spLocks noGrp="1"/>
          </p:cNvSpPr>
          <p:nvPr>
            <p:ph type="dt" idx="10"/>
          </p:nvPr>
        </p:nvSpPr>
        <p:spPr/>
        <p:txBody>
          <a:bodyPr/>
          <a:lstStyle/>
          <a:p>
            <a:fld id="{3CB5138A-046C-4DE5-90F9-560F7E39CD36}"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7</a:t>
            </a:fld>
            <a:endParaRPr lang="en-US" dirty="0"/>
          </a:p>
        </p:txBody>
      </p:sp>
    </p:spTree>
    <p:extLst>
      <p:ext uri="{BB962C8B-B14F-4D97-AF65-F5344CB8AC3E}">
        <p14:creationId xmlns:p14="http://schemas.microsoft.com/office/powerpoint/2010/main" val="354540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Here’s another example of a quick overview of a technology</a:t>
            </a:r>
            <a:r>
              <a:rPr lang="en-US" baseline="0" dirty="0" smtClean="0"/>
              <a:t> that addresses a specific problem. Notice the limited explanation </a:t>
            </a:r>
            <a:r>
              <a:rPr lang="en-US" baseline="0" dirty="0" smtClean="0"/>
              <a:t>below, which appeared in the Notes section.</a:t>
            </a:r>
            <a:endParaRPr lang="en-US" baseline="0" dirty="0" smtClean="0"/>
          </a:p>
          <a:p>
            <a:pPr marL="173370" indent="-173370">
              <a:buFont typeface="Arial" panose="020B0604020202020204" pitchFamily="34" charset="0"/>
              <a:buChar char="•"/>
            </a:pPr>
            <a:r>
              <a:rPr lang="en-US" dirty="0" smtClean="0"/>
              <a:t>You-Drive </a:t>
            </a:r>
            <a:r>
              <a:rPr lang="en-US" dirty="0"/>
              <a:t>is a mobility device for elderly people. It is equipped with a padded floor so that it is comfortable to operate. This device has handle bars that offer support. The tires can drive on all types of material therefore it will not get stuck on thick carpet or other terrain. You-Drive comes with a joystick that makes it easy to steer. This device will be suitable for </a:t>
            </a:r>
            <a:r>
              <a:rPr lang="en-US" dirty="0" smtClean="0"/>
              <a:t>elderly </a:t>
            </a:r>
            <a:r>
              <a:rPr lang="en-US" dirty="0"/>
              <a:t>people with the ability to stand. They will need no assistance in using it and it will allow them to move around more efficiently. </a:t>
            </a:r>
            <a:endParaRPr lang="en-US" dirty="0" smtClean="0"/>
          </a:p>
          <a:p>
            <a:pPr marL="173370" indent="-173370">
              <a:buFont typeface="Arial" panose="020B0604020202020204" pitchFamily="34" charset="0"/>
              <a:buChar char="•"/>
            </a:pPr>
            <a:r>
              <a:rPr lang="en-US" dirty="0" smtClean="0"/>
              <a:t>Our </a:t>
            </a:r>
            <a:r>
              <a:rPr lang="en-US" dirty="0"/>
              <a:t>company is asking for </a:t>
            </a:r>
            <a:r>
              <a:rPr lang="en-US" dirty="0" smtClean="0"/>
              <a:t>$100,000 </a:t>
            </a:r>
            <a:r>
              <a:rPr lang="en-US" dirty="0"/>
              <a:t>dollars to create the You-Drives and put them on the market. </a:t>
            </a:r>
          </a:p>
        </p:txBody>
      </p:sp>
      <p:sp>
        <p:nvSpPr>
          <p:cNvPr id="4" name="Date Placeholder 3"/>
          <p:cNvSpPr>
            <a:spLocks noGrp="1"/>
          </p:cNvSpPr>
          <p:nvPr>
            <p:ph type="dt" idx="10"/>
          </p:nvPr>
        </p:nvSpPr>
        <p:spPr/>
        <p:txBody>
          <a:bodyPr/>
          <a:lstStyle/>
          <a:p>
            <a:fld id="{6EE87CB6-AD31-4265-903A-DEBF84C5911C}"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8</a:t>
            </a:fld>
            <a:endParaRPr lang="en-US" dirty="0"/>
          </a:p>
        </p:txBody>
      </p:sp>
    </p:spTree>
    <p:extLst>
      <p:ext uri="{BB962C8B-B14F-4D97-AF65-F5344CB8AC3E}">
        <p14:creationId xmlns:p14="http://schemas.microsoft.com/office/powerpoint/2010/main" val="374048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Arial" panose="020B0604020202020204" pitchFamily="34" charset="0"/>
              <a:buChar char="•"/>
            </a:pPr>
            <a:r>
              <a:rPr lang="en-US" dirty="0" smtClean="0"/>
              <a:t>Again,</a:t>
            </a:r>
            <a:r>
              <a:rPr lang="en-US" baseline="0" dirty="0" smtClean="0"/>
              <a:t> you must show (and tell) your investor audience that your product is the result of audience study. You / your team has thought about and researched potential users of your product. </a:t>
            </a:r>
          </a:p>
          <a:p>
            <a:pPr marL="173370" indent="-173370">
              <a:buFont typeface="Arial" panose="020B0604020202020204" pitchFamily="34" charset="0"/>
              <a:buChar char="•"/>
            </a:pPr>
            <a:r>
              <a:rPr lang="en-US" baseline="0" dirty="0" smtClean="0"/>
              <a:t>Be sure to discuss these points:</a:t>
            </a:r>
          </a:p>
          <a:p>
            <a:pPr marL="635691" lvl="1" indent="-173370">
              <a:buFont typeface="Arial" panose="020B0604020202020204" pitchFamily="34" charset="0"/>
              <a:buChar char="•"/>
            </a:pPr>
            <a:r>
              <a:rPr lang="en-US" baseline="0" dirty="0" smtClean="0"/>
              <a:t>What is better about your product or service from the user’s point of view? This is the “end benefit.”</a:t>
            </a:r>
          </a:p>
          <a:p>
            <a:pPr marL="635691" lvl="1" indent="-173370">
              <a:buFont typeface="Arial" panose="020B0604020202020204" pitchFamily="34" charset="0"/>
              <a:buChar char="•"/>
            </a:pPr>
            <a:r>
              <a:rPr lang="en-US" baseline="0" dirty="0" smtClean="0"/>
              <a:t>Is there a quantifiable dollar benefit to the customer purchasing your product?</a:t>
            </a:r>
          </a:p>
          <a:p>
            <a:pPr marL="635691" lvl="1" indent="-173370">
              <a:buFont typeface="Arial" panose="020B0604020202020204" pitchFamily="34" charset="0"/>
              <a:buChar char="•"/>
            </a:pPr>
            <a:r>
              <a:rPr lang="en-US" baseline="0" dirty="0" smtClean="0"/>
              <a:t>What is your “channel of distribution?” That is, how will you reach these customers?</a:t>
            </a:r>
          </a:p>
          <a:p>
            <a:pPr marL="635691" lvl="1" indent="-173370">
              <a:buFont typeface="Arial" panose="020B0604020202020204" pitchFamily="34" charset="0"/>
              <a:buChar char="•"/>
            </a:pPr>
            <a:r>
              <a:rPr lang="en-US" baseline="0" dirty="0" smtClean="0"/>
              <a:t>What is the price of your product or service and how did you arrive at it?</a:t>
            </a:r>
          </a:p>
          <a:p>
            <a:pPr marL="173370" indent="-173370">
              <a:buFont typeface="Arial" panose="020B0604020202020204" pitchFamily="34" charset="0"/>
              <a:buChar char="•"/>
            </a:pPr>
            <a:r>
              <a:rPr lang="en-US" baseline="0" dirty="0" smtClean="0"/>
              <a:t>NOTE: You will cite evidence in this section. </a:t>
            </a:r>
          </a:p>
          <a:p>
            <a:pPr marL="635691" lvl="1" indent="-173370">
              <a:buFont typeface="Arial" panose="020B0604020202020204" pitchFamily="34" charset="0"/>
              <a:buChar char="•"/>
            </a:pPr>
            <a:r>
              <a:rPr lang="en-US" baseline="0" dirty="0" smtClean="0"/>
              <a:t>For instance, your “customer discovery” work is primary evidence that shows you actually talked with potential users of your product (vs. guessing what a customer might want or need).</a:t>
            </a:r>
          </a:p>
          <a:p>
            <a:pPr marL="635691" lvl="1" indent="-173370">
              <a:buFont typeface="Arial" panose="020B0604020202020204" pitchFamily="34" charset="0"/>
              <a:buChar char="•"/>
            </a:pPr>
            <a:r>
              <a:rPr lang="en-US" baseline="0" dirty="0" smtClean="0"/>
              <a:t>In the same way, secondary evidence – market research -- will support your claims about what customers want.</a:t>
            </a:r>
          </a:p>
          <a:p>
            <a:pPr marL="173370" indent="-173370">
              <a:buFont typeface="Arial" panose="020B0604020202020204" pitchFamily="34" charset="0"/>
              <a:buChar char="•"/>
            </a:pPr>
            <a:r>
              <a:rPr lang="en-US" u="sng" baseline="0" dirty="0" smtClean="0"/>
              <a:t>Tip</a:t>
            </a:r>
            <a:r>
              <a:rPr lang="en-US" baseline="0" dirty="0" smtClean="0"/>
              <a:t>: Audience. Remember your audience: What can you show (ex., a table or chart) vs. adding text to your slide?</a:t>
            </a:r>
          </a:p>
          <a:p>
            <a:pPr marL="173370" indent="-173370">
              <a:buFont typeface="Arial" panose="020B0604020202020204" pitchFamily="34" charset="0"/>
              <a:buChar char="•"/>
            </a:pPr>
            <a:r>
              <a:rPr lang="en-US" baseline="0" dirty="0" smtClean="0"/>
              <a:t>Several sample Customer slides follow, some with Notes pages.</a:t>
            </a:r>
          </a:p>
          <a:p>
            <a:pPr marL="173370" indent="-173370">
              <a:buFont typeface="Arial" panose="020B0604020202020204" pitchFamily="34" charset="0"/>
              <a:buChar char="•"/>
            </a:pPr>
            <a:r>
              <a:rPr lang="en-US" baseline="0" dirty="0" smtClean="0"/>
              <a:t>Add </a:t>
            </a:r>
            <a:r>
              <a:rPr lang="en-US" baseline="0" dirty="0" smtClean="0"/>
              <a:t>a link from your Customer Research to the Market slide, which follows. You’ve described your potential customers – now tell the investors how many customers there are and how you know this.</a:t>
            </a:r>
          </a:p>
          <a:p>
            <a:pPr marL="173370" indent="-173370">
              <a:buFont typeface="Arial" panose="020B0604020202020204" pitchFamily="34" charset="0"/>
              <a:buChar char="•"/>
            </a:pPr>
            <a:r>
              <a:rPr lang="en-US" u="sng" baseline="0" dirty="0" smtClean="0"/>
              <a:t>Transition</a:t>
            </a:r>
            <a:r>
              <a:rPr lang="en-US" baseline="0" dirty="0" smtClean="0"/>
              <a:t>: When you have finished discussing the size of the market, re-introduce your technology as a solution based on this research. Emphasize that your technology flows from what customers want and market predictions. This close relationship between ideas reassures investors that you’ve “done your homework.”</a:t>
            </a:r>
            <a:endParaRPr lang="en-US" dirty="0"/>
          </a:p>
        </p:txBody>
      </p:sp>
      <p:sp>
        <p:nvSpPr>
          <p:cNvPr id="4" name="Date Placeholder 3"/>
          <p:cNvSpPr>
            <a:spLocks noGrp="1"/>
          </p:cNvSpPr>
          <p:nvPr>
            <p:ph type="dt" idx="10"/>
          </p:nvPr>
        </p:nvSpPr>
        <p:spPr/>
        <p:txBody>
          <a:bodyPr/>
          <a:lstStyle/>
          <a:p>
            <a:fld id="{F9FDD2F1-EF1C-455A-ACDF-720F26AAA99B}"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Courtesy of DetroitMercy Mech. Eng. Dept. - Fall 2019</a:t>
            </a:r>
            <a:endParaRPr lang="en-US" dirty="0"/>
          </a:p>
        </p:txBody>
      </p:sp>
      <p:sp>
        <p:nvSpPr>
          <p:cNvPr id="6" name="Slide Number Placeholder 5"/>
          <p:cNvSpPr>
            <a:spLocks noGrp="1"/>
          </p:cNvSpPr>
          <p:nvPr>
            <p:ph type="sldNum" sz="quarter" idx="12"/>
          </p:nvPr>
        </p:nvSpPr>
        <p:spPr/>
        <p:txBody>
          <a:bodyPr/>
          <a:lstStyle/>
          <a:p>
            <a:fld id="{DA3CF56D-0A93-4C68-B7C6-D4AA11E437EF}" type="slidenum">
              <a:rPr lang="en-US" smtClean="0"/>
              <a:t>9</a:t>
            </a:fld>
            <a:endParaRPr lang="en-US" dirty="0"/>
          </a:p>
        </p:txBody>
      </p:sp>
    </p:spTree>
    <p:extLst>
      <p:ext uri="{BB962C8B-B14F-4D97-AF65-F5344CB8AC3E}">
        <p14:creationId xmlns:p14="http://schemas.microsoft.com/office/powerpoint/2010/main" val="407345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4F8ECB-01F8-405D-B971-1798987D7BD9}"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Investor Presentation Template</a:t>
            </a:r>
            <a:endParaRPr lang="en-US" dirty="0"/>
          </a:p>
        </p:txBody>
      </p:sp>
      <p:sp>
        <p:nvSpPr>
          <p:cNvPr id="6" name="Slide Number Placeholder 5"/>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196940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DE298-D75C-4315-B250-FC73ECCAF864}"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Investor Presentation Template</a:t>
            </a:r>
            <a:endParaRPr lang="en-US" dirty="0"/>
          </a:p>
        </p:txBody>
      </p:sp>
      <p:sp>
        <p:nvSpPr>
          <p:cNvPr id="6" name="Slide Number Placeholder 5"/>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332540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AD021-2C18-40DB-809B-6CDA0093B9D7}"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Investor Presentation Template</a:t>
            </a:r>
            <a:endParaRPr lang="en-US" dirty="0"/>
          </a:p>
        </p:txBody>
      </p:sp>
      <p:sp>
        <p:nvSpPr>
          <p:cNvPr id="6" name="Slide Number Placeholder 5"/>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238105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0CC4D-AAFF-49ED-833C-350F6CB3CE29}"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Investor Presentation Template</a:t>
            </a:r>
            <a:endParaRPr lang="en-US" dirty="0"/>
          </a:p>
        </p:txBody>
      </p:sp>
      <p:sp>
        <p:nvSpPr>
          <p:cNvPr id="6" name="Slide Number Placeholder 5"/>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42399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2F60A-8FE7-4D10-896D-87F0CB642B12}"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Investor Presentation Template</a:t>
            </a:r>
            <a:endParaRPr lang="en-US" dirty="0"/>
          </a:p>
        </p:txBody>
      </p:sp>
      <p:sp>
        <p:nvSpPr>
          <p:cNvPr id="6" name="Slide Number Placeholder 5"/>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417048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99275-EB1C-47EF-A2BC-B83136842CCC}" type="datetime1">
              <a:rPr lang="en-US" smtClean="0"/>
              <a:t>7/5/2019</a:t>
            </a:fld>
            <a:endParaRPr lang="en-US" dirty="0"/>
          </a:p>
        </p:txBody>
      </p:sp>
      <p:sp>
        <p:nvSpPr>
          <p:cNvPr id="6" name="Footer Placeholder 5"/>
          <p:cNvSpPr>
            <a:spLocks noGrp="1"/>
          </p:cNvSpPr>
          <p:nvPr>
            <p:ph type="ftr" sz="quarter" idx="11"/>
          </p:nvPr>
        </p:nvSpPr>
        <p:spPr/>
        <p:txBody>
          <a:bodyPr/>
          <a:lstStyle/>
          <a:p>
            <a:r>
              <a:rPr lang="en-US" dirty="0" smtClean="0"/>
              <a:t>Investor Presentation Template</a:t>
            </a:r>
            <a:endParaRPr lang="en-US" dirty="0"/>
          </a:p>
        </p:txBody>
      </p:sp>
      <p:sp>
        <p:nvSpPr>
          <p:cNvPr id="7" name="Slide Number Placeholder 6"/>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310598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2B461-FB2B-4D67-94D4-66B6BE7906B4}"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311325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8523F-60C6-4FE7-BD6D-0571328ED632}" type="datetime1">
              <a:rPr lang="en-US" smtClean="0"/>
              <a:t>7/5/2019</a:t>
            </a:fld>
            <a:endParaRPr lang="en-US" dirty="0"/>
          </a:p>
        </p:txBody>
      </p:sp>
      <p:sp>
        <p:nvSpPr>
          <p:cNvPr id="4" name="Footer Placeholder 3"/>
          <p:cNvSpPr>
            <a:spLocks noGrp="1"/>
          </p:cNvSpPr>
          <p:nvPr>
            <p:ph type="ftr" sz="quarter" idx="11"/>
          </p:nvPr>
        </p:nvSpPr>
        <p:spPr/>
        <p:txBody>
          <a:bodyPr/>
          <a:lstStyle/>
          <a:p>
            <a:r>
              <a:rPr lang="en-US" dirty="0" smtClean="0"/>
              <a:t>Investor Presentation Template</a:t>
            </a:r>
            <a:endParaRPr lang="en-US" dirty="0"/>
          </a:p>
        </p:txBody>
      </p:sp>
      <p:sp>
        <p:nvSpPr>
          <p:cNvPr id="5" name="Slide Number Placeholder 4"/>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190329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D3041-2EE5-4D2E-94D6-651D8A96BFD8}"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198796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E1AAF-D32D-455B-8E9A-7C8A9968B4A1}" type="datetime1">
              <a:rPr lang="en-US" smtClean="0"/>
              <a:t>7/5/2019</a:t>
            </a:fld>
            <a:endParaRPr lang="en-US" dirty="0"/>
          </a:p>
        </p:txBody>
      </p:sp>
      <p:sp>
        <p:nvSpPr>
          <p:cNvPr id="6" name="Footer Placeholder 5"/>
          <p:cNvSpPr>
            <a:spLocks noGrp="1"/>
          </p:cNvSpPr>
          <p:nvPr>
            <p:ph type="ftr" sz="quarter" idx="11"/>
          </p:nvPr>
        </p:nvSpPr>
        <p:spPr/>
        <p:txBody>
          <a:bodyPr/>
          <a:lstStyle/>
          <a:p>
            <a:r>
              <a:rPr lang="en-US" dirty="0" smtClean="0"/>
              <a:t>Investor Presentation Template</a:t>
            </a:r>
            <a:endParaRPr lang="en-US" dirty="0"/>
          </a:p>
        </p:txBody>
      </p:sp>
      <p:sp>
        <p:nvSpPr>
          <p:cNvPr id="7" name="Slide Number Placeholder 6"/>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261754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8FCAD-587A-4A30-964B-300F742F06DB}" type="datetime1">
              <a:rPr lang="en-US" smtClean="0"/>
              <a:t>7/5/2019</a:t>
            </a:fld>
            <a:endParaRPr lang="en-US" dirty="0"/>
          </a:p>
        </p:txBody>
      </p:sp>
      <p:sp>
        <p:nvSpPr>
          <p:cNvPr id="6" name="Footer Placeholder 5"/>
          <p:cNvSpPr>
            <a:spLocks noGrp="1"/>
          </p:cNvSpPr>
          <p:nvPr>
            <p:ph type="ftr" sz="quarter" idx="11"/>
          </p:nvPr>
        </p:nvSpPr>
        <p:spPr/>
        <p:txBody>
          <a:bodyPr/>
          <a:lstStyle/>
          <a:p>
            <a:r>
              <a:rPr lang="en-US" dirty="0" smtClean="0"/>
              <a:t>Investor Presentation Template</a:t>
            </a:r>
            <a:endParaRPr lang="en-US" dirty="0"/>
          </a:p>
        </p:txBody>
      </p:sp>
      <p:sp>
        <p:nvSpPr>
          <p:cNvPr id="7" name="Slide Number Placeholder 6"/>
          <p:cNvSpPr>
            <a:spLocks noGrp="1"/>
          </p:cNvSpPr>
          <p:nvPr>
            <p:ph type="sldNum" sz="quarter" idx="12"/>
          </p:nvPr>
        </p:nvSpPr>
        <p:spPr/>
        <p:txBody>
          <a:bodyPr/>
          <a:lstStyle/>
          <a:p>
            <a:fld id="{4C66DAA0-1DFB-41B2-9027-437B78C230E0}" type="slidenum">
              <a:rPr lang="en-US" smtClean="0"/>
              <a:t>‹#›</a:t>
            </a:fld>
            <a:endParaRPr lang="en-US" dirty="0"/>
          </a:p>
        </p:txBody>
      </p:sp>
    </p:spTree>
    <p:extLst>
      <p:ext uri="{BB962C8B-B14F-4D97-AF65-F5344CB8AC3E}">
        <p14:creationId xmlns:p14="http://schemas.microsoft.com/office/powerpoint/2010/main" val="102325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FAF46-EF6E-4286-B274-C17D904B9274}" type="datetime1">
              <a:rPr lang="en-US" smtClean="0"/>
              <a:t>7/5/2019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Investor Presentation Template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6DAA0-1DFB-41B2-9027-437B78C230E0}" type="slidenum">
              <a:rPr lang="en-US" smtClean="0"/>
              <a:t>‹#›</a:t>
            </a:fld>
            <a:endParaRPr lang="en-US" dirty="0"/>
          </a:p>
        </p:txBody>
      </p:sp>
    </p:spTree>
    <p:extLst>
      <p:ext uri="{BB962C8B-B14F-4D97-AF65-F5344CB8AC3E}">
        <p14:creationId xmlns:p14="http://schemas.microsoft.com/office/powerpoint/2010/main" val="275309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bls.gov/ooh/healthcare/pharmacists.htm"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www.statista.com/statistics/269025/worldwide-mobile-app-revenue-forecast/" TargetMode="External"/><Relationship Id="rId5" Type="http://schemas.openxmlformats.org/officeDocument/2006/relationships/hyperlink" Target="https://www.forbes.com/sites/groupthink/2017/01/20/amazon-go-is-about-payments-not-grocery/#4950fbec67e4" TargetMode="External"/><Relationship Id="rId4" Type="http://schemas.openxmlformats.org/officeDocument/2006/relationships/hyperlink" Target="https://www.businesswire.com/news/home/20171010005945/en/Juniper-Research-Smart-Store-Technologies-Generate-78"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852055" y="241334"/>
            <a:ext cx="6767945" cy="381000"/>
          </a:xfrm>
          <a:prstGeom prst="rect">
            <a:avLst/>
          </a:prstGeom>
          <a:noFill/>
        </p:spPr>
        <p:txBody>
          <a:bodyPr wrap="square" rtlCol="0">
            <a:spAutoFit/>
          </a:bodyPr>
          <a:lstStyle/>
          <a:p>
            <a:pPr algn="ctr"/>
            <a:r>
              <a:rPr lang="en-US" b="1" dirty="0" smtClean="0"/>
              <a:t>Storyboard for a 15-Minute Investor Presentation</a:t>
            </a:r>
            <a:endParaRPr lang="en-US" b="1" dirty="0"/>
          </a:p>
        </p:txBody>
      </p:sp>
      <p:sp>
        <p:nvSpPr>
          <p:cNvPr id="35" name="Date Placeholder 34"/>
          <p:cNvSpPr>
            <a:spLocks noGrp="1"/>
          </p:cNvSpPr>
          <p:nvPr>
            <p:ph type="dt" sz="half" idx="10"/>
          </p:nvPr>
        </p:nvSpPr>
        <p:spPr/>
        <p:txBody>
          <a:bodyPr/>
          <a:lstStyle/>
          <a:p>
            <a:fld id="{60F06DA1-AA26-4F11-AB9D-F8CE96FA2946}" type="datetime1">
              <a:rPr lang="en-US" smtClean="0"/>
              <a:t>7/5/2019</a:t>
            </a:fld>
            <a:endParaRPr lang="en-US" dirty="0"/>
          </a:p>
        </p:txBody>
      </p:sp>
      <p:sp>
        <p:nvSpPr>
          <p:cNvPr id="36" name="Footer Placeholder 35"/>
          <p:cNvSpPr>
            <a:spLocks noGrp="1"/>
          </p:cNvSpPr>
          <p:nvPr>
            <p:ph type="ftr" sz="quarter" idx="11"/>
          </p:nvPr>
        </p:nvSpPr>
        <p:spPr/>
        <p:txBody>
          <a:bodyPr/>
          <a:lstStyle/>
          <a:p>
            <a:r>
              <a:rPr lang="en-US" dirty="0" smtClean="0"/>
              <a:t>Investor Presentation Template</a:t>
            </a:r>
            <a:endParaRPr lang="en-US" dirty="0"/>
          </a:p>
        </p:txBody>
      </p:sp>
      <p:sp>
        <p:nvSpPr>
          <p:cNvPr id="37" name="Slide Number Placeholder 36"/>
          <p:cNvSpPr>
            <a:spLocks noGrp="1"/>
          </p:cNvSpPr>
          <p:nvPr>
            <p:ph type="sldNum" sz="quarter" idx="12"/>
          </p:nvPr>
        </p:nvSpPr>
        <p:spPr/>
        <p:txBody>
          <a:bodyPr/>
          <a:lstStyle/>
          <a:p>
            <a:fld id="{4C66DAA0-1DFB-41B2-9027-437B78C230E0}" type="slidenum">
              <a:rPr lang="en-US" smtClean="0"/>
              <a:t>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705426"/>
              </p:ext>
            </p:extLst>
          </p:nvPr>
        </p:nvGraphicFramePr>
        <p:xfrm>
          <a:off x="685800" y="762000"/>
          <a:ext cx="7315201" cy="5695227"/>
        </p:xfrm>
        <a:graphic>
          <a:graphicData uri="http://schemas.openxmlformats.org/drawingml/2006/table">
            <a:tbl>
              <a:tblPr firstRow="1" firstCol="1" bandRow="1">
                <a:tableStyleId>{5C22544A-7EE6-4342-B048-85BDC9FD1C3A}</a:tableStyleId>
              </a:tblPr>
              <a:tblGrid>
                <a:gridCol w="1265971"/>
                <a:gridCol w="1575470"/>
                <a:gridCol w="1456363"/>
                <a:gridCol w="1534866"/>
                <a:gridCol w="1482531"/>
              </a:tblGrid>
              <a:tr h="1190911">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1 </a:t>
                      </a:r>
                      <a:r>
                        <a:rPr lang="en-US" sz="1600" b="0" dirty="0">
                          <a:solidFill>
                            <a:schemeClr val="tx1"/>
                          </a:solidFill>
                          <a:effectLst/>
                        </a:rPr>
                        <a:t>– Title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2 </a:t>
                      </a:r>
                      <a:r>
                        <a:rPr lang="en-US" sz="1600" b="0" dirty="0">
                          <a:solidFill>
                            <a:schemeClr val="tx1"/>
                          </a:solidFill>
                          <a:effectLst/>
                        </a:rPr>
                        <a:t>– Problem or Opportunity</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3 </a:t>
                      </a:r>
                      <a:r>
                        <a:rPr lang="en-US" sz="1600" b="0" dirty="0">
                          <a:solidFill>
                            <a:schemeClr val="tx1"/>
                          </a:solidFill>
                          <a:effectLst/>
                        </a:rPr>
                        <a:t>– Quick </a:t>
                      </a:r>
                      <a:r>
                        <a:rPr lang="en-US" sz="1600" b="0" dirty="0" smtClean="0">
                          <a:solidFill>
                            <a:schemeClr val="tx1"/>
                          </a:solidFill>
                          <a:effectLst/>
                        </a:rPr>
                        <a:t>Glimpse:  </a:t>
                      </a:r>
                      <a:r>
                        <a:rPr lang="en-US" sz="1600" b="0" dirty="0">
                          <a:solidFill>
                            <a:schemeClr val="tx1"/>
                          </a:solidFill>
                          <a:effectLst/>
                        </a:rPr>
                        <a:t>Technology </a:t>
                      </a:r>
                      <a:r>
                        <a:rPr lang="en-US" sz="1600" b="0" dirty="0" smtClean="0">
                          <a:solidFill>
                            <a:schemeClr val="tx1"/>
                          </a:solidFill>
                          <a:effectLst/>
                        </a:rPr>
                        <a:t>Overview</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4 </a:t>
                      </a:r>
                      <a:r>
                        <a:rPr lang="en-US" sz="1600" b="0" dirty="0">
                          <a:solidFill>
                            <a:schemeClr val="tx1"/>
                          </a:solidFill>
                          <a:effectLst/>
                        </a:rPr>
                        <a:t>– Customer Discovery (primary research)</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5 </a:t>
                      </a:r>
                      <a:r>
                        <a:rPr lang="en-US" sz="1600" b="0" dirty="0">
                          <a:solidFill>
                            <a:schemeClr val="tx1"/>
                          </a:solidFill>
                          <a:effectLst/>
                        </a:rPr>
                        <a:t>– Market(s) (secondary research)</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r>
              <a:tr h="1793024">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6 </a:t>
                      </a:r>
                      <a:r>
                        <a:rPr lang="en-US" sz="1600" b="0" dirty="0">
                          <a:solidFill>
                            <a:schemeClr val="tx1"/>
                          </a:solidFill>
                          <a:effectLst/>
                        </a:rPr>
                        <a:t>– </a:t>
                      </a:r>
                      <a:r>
                        <a:rPr lang="en-US" sz="1600" b="0" dirty="0" smtClean="0">
                          <a:solidFill>
                            <a:schemeClr val="tx1"/>
                          </a:solidFill>
                          <a:effectLst/>
                        </a:rPr>
                        <a:t>Technology: Product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7 </a:t>
                      </a:r>
                      <a:r>
                        <a:rPr lang="en-US" sz="1600" b="0" dirty="0">
                          <a:solidFill>
                            <a:schemeClr val="tx1"/>
                          </a:solidFill>
                          <a:effectLst/>
                        </a:rPr>
                        <a:t>– </a:t>
                      </a:r>
                      <a:r>
                        <a:rPr lang="en-US" sz="1600" b="0" dirty="0" smtClean="0">
                          <a:solidFill>
                            <a:schemeClr val="tx1"/>
                          </a:solidFill>
                          <a:effectLst/>
                        </a:rPr>
                        <a:t>Technology:  </a:t>
                      </a:r>
                      <a:r>
                        <a:rPr lang="en-US" sz="1600" b="0" dirty="0">
                          <a:solidFill>
                            <a:schemeClr val="tx1"/>
                          </a:solidFill>
                          <a:effectLst/>
                        </a:rPr>
                        <a:t>Product Plan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8 </a:t>
                      </a:r>
                      <a:r>
                        <a:rPr lang="en-US" sz="1600" b="0" dirty="0">
                          <a:solidFill>
                            <a:schemeClr val="tx1"/>
                          </a:solidFill>
                          <a:effectLst/>
                        </a:rPr>
                        <a:t>– </a:t>
                      </a:r>
                      <a:r>
                        <a:rPr lang="en-US" sz="1600" b="0" dirty="0" smtClean="0">
                          <a:solidFill>
                            <a:schemeClr val="tx1"/>
                          </a:solidFill>
                          <a:effectLst/>
                        </a:rPr>
                        <a:t>Product</a:t>
                      </a:r>
                      <a:r>
                        <a:rPr lang="en-US" sz="1600" b="0" dirty="0">
                          <a:solidFill>
                            <a:schemeClr val="tx1"/>
                          </a:solidFill>
                          <a:effectLst/>
                        </a:rPr>
                        <a:t>: Technology Roadmap</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9 </a:t>
                      </a:r>
                      <a:r>
                        <a:rPr lang="en-US" sz="1600" b="0" dirty="0">
                          <a:solidFill>
                            <a:schemeClr val="tx1"/>
                          </a:solidFill>
                          <a:effectLst/>
                        </a:rPr>
                        <a:t>– </a:t>
                      </a:r>
                      <a:r>
                        <a:rPr lang="en-US" sz="1600" b="0" dirty="0" smtClean="0">
                          <a:solidFill>
                            <a:schemeClr val="tx1"/>
                          </a:solidFill>
                          <a:effectLst/>
                        </a:rPr>
                        <a:t>Competitors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10 </a:t>
                      </a:r>
                      <a:r>
                        <a:rPr lang="en-US" sz="1600" b="0" dirty="0">
                          <a:solidFill>
                            <a:schemeClr val="tx1"/>
                          </a:solidFill>
                          <a:effectLst/>
                        </a:rPr>
                        <a:t>– Operations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r>
              <a:tr h="1491966">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11 </a:t>
                      </a:r>
                      <a:r>
                        <a:rPr lang="en-US" sz="1600" b="0" dirty="0">
                          <a:solidFill>
                            <a:schemeClr val="tx1"/>
                          </a:solidFill>
                          <a:effectLst/>
                        </a:rPr>
                        <a:t>–Alliances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dirty="0" smtClean="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12 </a:t>
                      </a:r>
                      <a:r>
                        <a:rPr lang="en-US" sz="1600" dirty="0">
                          <a:solidFill>
                            <a:schemeClr val="tx1"/>
                          </a:solidFill>
                          <a:effectLst/>
                        </a:rPr>
                        <a:t>– Management Team, Board of Directors, and Advisors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dirty="0" smtClean="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13 </a:t>
                      </a:r>
                      <a:r>
                        <a:rPr lang="en-US" sz="1600" dirty="0">
                          <a:solidFill>
                            <a:schemeClr val="tx1"/>
                          </a:solidFill>
                          <a:effectLst/>
                        </a:rPr>
                        <a:t>– Pro-forma Financials: P&amp;L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dirty="0" smtClean="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14 </a:t>
                      </a:r>
                      <a:r>
                        <a:rPr lang="en-US" sz="1600" dirty="0">
                          <a:solidFill>
                            <a:schemeClr val="tx1"/>
                          </a:solidFill>
                          <a:effectLst/>
                        </a:rPr>
                        <a:t>– Pro-forma Financials: Distribution of Funds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dirty="0" smtClean="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15 </a:t>
                      </a:r>
                      <a:r>
                        <a:rPr lang="en-US" sz="1600" dirty="0">
                          <a:solidFill>
                            <a:schemeClr val="tx1"/>
                          </a:solidFill>
                          <a:effectLst/>
                        </a:rPr>
                        <a:t>– Exit Strategy</a:t>
                      </a:r>
                    </a:p>
                    <a:p>
                      <a:pPr marL="0" marR="0" algn="ctr">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r>
              <a:tr h="889851">
                <a:tc>
                  <a:txBody>
                    <a:bodyPr/>
                    <a:lstStyle/>
                    <a:p>
                      <a:pPr marL="0" marR="0" algn="ctr">
                        <a:lnSpc>
                          <a:spcPct val="107000"/>
                        </a:lnSpc>
                        <a:spcBef>
                          <a:spcPts val="0"/>
                        </a:spcBef>
                        <a:spcAft>
                          <a:spcPts val="0"/>
                        </a:spcAft>
                      </a:pPr>
                      <a:endParaRPr lang="en-US" sz="1600" b="0" dirty="0" smtClean="0">
                        <a:solidFill>
                          <a:schemeClr val="tx1"/>
                        </a:solidFill>
                        <a:effectLst/>
                      </a:endParaRPr>
                    </a:p>
                    <a:p>
                      <a:pPr marL="0" marR="0" algn="ctr">
                        <a:lnSpc>
                          <a:spcPct val="107000"/>
                        </a:lnSpc>
                        <a:spcBef>
                          <a:spcPts val="0"/>
                        </a:spcBef>
                        <a:spcAft>
                          <a:spcPts val="0"/>
                        </a:spcAft>
                      </a:pPr>
                      <a:r>
                        <a:rPr lang="en-US" sz="1600" b="0" dirty="0" smtClean="0">
                          <a:solidFill>
                            <a:schemeClr val="tx1"/>
                          </a:solidFill>
                          <a:effectLst/>
                        </a:rPr>
                        <a:t>16 </a:t>
                      </a:r>
                      <a:r>
                        <a:rPr lang="en-US" sz="1600" b="0" dirty="0">
                          <a:solidFill>
                            <a:schemeClr val="tx1"/>
                          </a:solidFill>
                          <a:effectLst/>
                        </a:rPr>
                        <a:t>– Strategic Issues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dirty="0" smtClean="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17 </a:t>
                      </a:r>
                      <a:r>
                        <a:rPr lang="en-US" sz="1600" dirty="0">
                          <a:solidFill>
                            <a:schemeClr val="tx1"/>
                          </a:solidFill>
                          <a:effectLst/>
                        </a:rPr>
                        <a:t>– </a:t>
                      </a:r>
                      <a:r>
                        <a:rPr lang="en-US" sz="1600" dirty="0" smtClean="0">
                          <a:solidFill>
                            <a:schemeClr val="tx1"/>
                          </a:solidFill>
                          <a:effectLst/>
                        </a:rPr>
                        <a:t>Summary / Recap </a:t>
                      </a:r>
                      <a:r>
                        <a:rPr lang="en-US" sz="1600" dirty="0">
                          <a:solidFill>
                            <a:schemeClr val="tx1"/>
                          </a:solidFill>
                          <a:effectLst/>
                        </a:rPr>
                        <a:t>of “the Ask”</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dirty="0" smtClean="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18 </a:t>
                      </a:r>
                      <a:r>
                        <a:rPr lang="en-US" sz="1600" dirty="0">
                          <a:solidFill>
                            <a:schemeClr val="tx1"/>
                          </a:solidFill>
                          <a:effectLst/>
                        </a:rPr>
                        <a:t>– References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endParaRPr lang="en-US" sz="1600" dirty="0" smtClean="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19 </a:t>
                      </a:r>
                      <a:r>
                        <a:rPr lang="en-US" sz="1600" dirty="0">
                          <a:solidFill>
                            <a:schemeClr val="tx1"/>
                          </a:solidFill>
                          <a:effectLst/>
                        </a:rPr>
                        <a:t>– </a:t>
                      </a:r>
                      <a:r>
                        <a:rPr lang="en-US" sz="1600" dirty="0" smtClean="0">
                          <a:solidFill>
                            <a:schemeClr val="tx1"/>
                          </a:solidFill>
                          <a:effectLst/>
                        </a:rPr>
                        <a:t>Q and A</a:t>
                      </a:r>
                      <a:endParaRPr lang="en-US" sz="1600" dirty="0">
                        <a:solidFill>
                          <a:schemeClr val="tx1"/>
                        </a:solidFill>
                        <a:effectLst/>
                      </a:endParaRPr>
                    </a:p>
                    <a:p>
                      <a:pPr marL="0" marR="0" algn="ctr">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r>
            </a:tbl>
          </a:graphicData>
        </a:graphic>
      </p:graphicFrame>
    </p:spTree>
    <p:extLst>
      <p:ext uri="{BB962C8B-B14F-4D97-AF65-F5344CB8AC3E}">
        <p14:creationId xmlns:p14="http://schemas.microsoft.com/office/powerpoint/2010/main" val="1780340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D3A2E-C344-4F5A-BBA3-F3DCA156707C}"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10</a:t>
            </a:fld>
            <a:endParaRPr lang="en-US" dirty="0"/>
          </a:p>
        </p:txBody>
      </p:sp>
      <p:grpSp>
        <p:nvGrpSpPr>
          <p:cNvPr id="9" name="Group 8"/>
          <p:cNvGrpSpPr/>
          <p:nvPr/>
        </p:nvGrpSpPr>
        <p:grpSpPr>
          <a:xfrm>
            <a:off x="18803" y="0"/>
            <a:ext cx="6858000" cy="7962900"/>
            <a:chOff x="18803" y="0"/>
            <a:chExt cx="6858000" cy="7962900"/>
          </a:xfrm>
        </p:grpSpPr>
        <p:pic>
          <p:nvPicPr>
            <p:cNvPr id="5" name="image52.png" descr="Slide 4.png"/>
            <p:cNvPicPr/>
            <p:nvPr/>
          </p:nvPicPr>
          <p:blipFill>
            <a:blip r:embed="rId3"/>
            <a:srcRect/>
            <a:stretch>
              <a:fillRect/>
            </a:stretch>
          </p:blipFill>
          <p:spPr>
            <a:xfrm>
              <a:off x="18803" y="0"/>
              <a:ext cx="6858000" cy="7962900"/>
            </a:xfrm>
            <a:prstGeom prst="rect">
              <a:avLst/>
            </a:prstGeom>
            <a:ln/>
          </p:spPr>
        </p:pic>
        <p:sp>
          <p:nvSpPr>
            <p:cNvPr id="6" name="TextBox 5"/>
            <p:cNvSpPr txBox="1"/>
            <p:nvPr/>
          </p:nvSpPr>
          <p:spPr>
            <a:xfrm>
              <a:off x="1161803" y="175368"/>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Customer Slide and Notes</a:t>
              </a:r>
              <a:endParaRPr lang="en-US" dirty="0">
                <a:solidFill>
                  <a:schemeClr val="accent1">
                    <a:lumMod val="75000"/>
                  </a:schemeClr>
                </a:solidFill>
              </a:endParaRPr>
            </a:p>
          </p:txBody>
        </p:sp>
      </p:grpSp>
    </p:spTree>
    <p:extLst>
      <p:ext uri="{BB962C8B-B14F-4D97-AF65-F5344CB8AC3E}">
        <p14:creationId xmlns:p14="http://schemas.microsoft.com/office/powerpoint/2010/main" val="1301832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33075-6CEA-4AB1-B5B2-D3C2A65A56E7}"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11</a:t>
            </a:fld>
            <a:endParaRPr lang="en-US" dirty="0"/>
          </a:p>
        </p:txBody>
      </p:sp>
      <p:grpSp>
        <p:nvGrpSpPr>
          <p:cNvPr id="10" name="Group 9"/>
          <p:cNvGrpSpPr/>
          <p:nvPr/>
        </p:nvGrpSpPr>
        <p:grpSpPr>
          <a:xfrm>
            <a:off x="1066800" y="381000"/>
            <a:ext cx="7086600" cy="5772150"/>
            <a:chOff x="1066800" y="381000"/>
            <a:chExt cx="7086600" cy="577215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38200"/>
              <a:ext cx="7086600" cy="5314950"/>
            </a:xfrm>
            <a:prstGeom prst="rect">
              <a:avLst/>
            </a:prstGeom>
          </p:spPr>
        </p:pic>
        <p:sp>
          <p:nvSpPr>
            <p:cNvPr id="8" name="TextBox 7"/>
            <p:cNvSpPr txBox="1"/>
            <p:nvPr/>
          </p:nvSpPr>
          <p:spPr>
            <a:xfrm>
              <a:off x="2209800" y="381000"/>
              <a:ext cx="4038600" cy="369332"/>
            </a:xfrm>
            <a:prstGeom prst="rect">
              <a:avLst/>
            </a:prstGeom>
            <a:noFill/>
          </p:spPr>
          <p:txBody>
            <a:bodyPr wrap="square" rtlCol="0">
              <a:spAutoFit/>
            </a:bodyPr>
            <a:lstStyle/>
            <a:p>
              <a:r>
                <a:rPr lang="en-US" dirty="0" smtClean="0">
                  <a:solidFill>
                    <a:schemeClr val="accent1">
                      <a:lumMod val="75000"/>
                    </a:schemeClr>
                  </a:solidFill>
                </a:rPr>
                <a:t>Anatomy of a Customer Discovery Slide</a:t>
              </a:r>
              <a:endParaRPr lang="en-US" dirty="0">
                <a:solidFill>
                  <a:schemeClr val="accent1">
                    <a:lumMod val="75000"/>
                  </a:schemeClr>
                </a:solidFill>
              </a:endParaRPr>
            </a:p>
          </p:txBody>
        </p:sp>
      </p:grpSp>
    </p:spTree>
    <p:extLst>
      <p:ext uri="{BB962C8B-B14F-4D97-AF65-F5344CB8AC3E}">
        <p14:creationId xmlns:p14="http://schemas.microsoft.com/office/powerpoint/2010/main" val="1929142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30790-1A3C-42E2-B883-26C64AE786DA}"/>
              </a:ext>
            </a:extLst>
          </p:cNvPr>
          <p:cNvSpPr>
            <a:spLocks noGrp="1"/>
          </p:cNvSpPr>
          <p:nvPr>
            <p:ph type="title"/>
          </p:nvPr>
        </p:nvSpPr>
        <p:spPr>
          <a:xfrm>
            <a:off x="319729" y="997927"/>
            <a:ext cx="7429499" cy="927589"/>
          </a:xfrm>
        </p:spPr>
        <p:txBody>
          <a:bodyPr/>
          <a:lstStyle/>
          <a:p>
            <a:r>
              <a:rPr lang="en-US" dirty="0" smtClean="0">
                <a:solidFill>
                  <a:srgbClr val="0070C0"/>
                </a:solidFill>
              </a:rPr>
              <a:t>Customer Discovery: Survey</a:t>
            </a:r>
            <a:endParaRPr lang="en-US" dirty="0">
              <a:solidFill>
                <a:srgbClr val="0070C0"/>
              </a:solidFill>
            </a:endParaRPr>
          </a:p>
        </p:txBody>
      </p:sp>
      <p:sp>
        <p:nvSpPr>
          <p:cNvPr id="3" name="Content Placeholder 2">
            <a:extLst>
              <a:ext uri="{FF2B5EF4-FFF2-40B4-BE49-F238E27FC236}">
                <a16:creationId xmlns:a16="http://schemas.microsoft.com/office/drawing/2014/main" xmlns="" id="{22F3F189-8D12-4679-8B3B-B97BF07777EF}"/>
              </a:ext>
            </a:extLst>
          </p:cNvPr>
          <p:cNvSpPr>
            <a:spLocks noGrp="1"/>
          </p:cNvSpPr>
          <p:nvPr>
            <p:ph idx="1"/>
          </p:nvPr>
        </p:nvSpPr>
        <p:spPr>
          <a:xfrm>
            <a:off x="513160" y="1872762"/>
            <a:ext cx="7772399" cy="3842238"/>
          </a:xfrm>
        </p:spPr>
        <p:txBody>
          <a:bodyPr>
            <a:noAutofit/>
          </a:bodyPr>
          <a:lstStyle/>
          <a:p>
            <a:pPr marL="0" indent="0">
              <a:buNone/>
            </a:pPr>
            <a:r>
              <a:rPr lang="en-US" sz="2000" dirty="0">
                <a:solidFill>
                  <a:schemeClr val="tx1">
                    <a:lumMod val="95000"/>
                  </a:schemeClr>
                </a:solidFill>
              </a:rPr>
              <a:t>Created </a:t>
            </a:r>
            <a:r>
              <a:rPr lang="en-US" sz="2000" dirty="0" smtClean="0">
                <a:solidFill>
                  <a:schemeClr val="tx1">
                    <a:lumMod val="95000"/>
                  </a:schemeClr>
                </a:solidFill>
              </a:rPr>
              <a:t>Google </a:t>
            </a:r>
            <a:r>
              <a:rPr lang="en-US" sz="2000" dirty="0">
                <a:solidFill>
                  <a:schemeClr val="tx1">
                    <a:lumMod val="95000"/>
                  </a:schemeClr>
                </a:solidFill>
              </a:rPr>
              <a:t>form </a:t>
            </a:r>
          </a:p>
          <a:p>
            <a:pPr lvl="1"/>
            <a:r>
              <a:rPr lang="en-US" sz="2000" dirty="0">
                <a:solidFill>
                  <a:schemeClr val="tx1">
                    <a:lumMod val="95000"/>
                  </a:schemeClr>
                </a:solidFill>
              </a:rPr>
              <a:t>Found amputees with prosthetics on social media </a:t>
            </a:r>
            <a:r>
              <a:rPr lang="en-US" sz="2000" dirty="0" smtClean="0">
                <a:solidFill>
                  <a:schemeClr val="tx1">
                    <a:lumMod val="95000"/>
                  </a:schemeClr>
                </a:solidFill>
              </a:rPr>
              <a:t>(</a:t>
            </a:r>
            <a:r>
              <a:rPr lang="en-US" sz="2000" dirty="0">
                <a:solidFill>
                  <a:schemeClr val="tx1">
                    <a:lumMod val="95000"/>
                  </a:schemeClr>
                </a:solidFill>
              </a:rPr>
              <a:t>I</a:t>
            </a:r>
            <a:r>
              <a:rPr lang="en-US" sz="2000" dirty="0" smtClean="0">
                <a:solidFill>
                  <a:schemeClr val="tx1">
                    <a:lumMod val="95000"/>
                  </a:schemeClr>
                </a:solidFill>
              </a:rPr>
              <a:t>nstagram</a:t>
            </a:r>
            <a:r>
              <a:rPr lang="en-US" sz="2000" dirty="0">
                <a:solidFill>
                  <a:schemeClr val="tx1">
                    <a:lumMod val="95000"/>
                  </a:schemeClr>
                </a:solidFill>
              </a:rPr>
              <a:t>, </a:t>
            </a:r>
            <a:r>
              <a:rPr lang="en-US" sz="2000" dirty="0" smtClean="0">
                <a:solidFill>
                  <a:schemeClr val="tx1">
                    <a:lumMod val="95000"/>
                  </a:schemeClr>
                </a:solidFill>
              </a:rPr>
              <a:t>Facebook, Twitter)</a:t>
            </a:r>
            <a:endParaRPr lang="en-US" sz="2000" dirty="0">
              <a:solidFill>
                <a:schemeClr val="tx1">
                  <a:lumMod val="95000"/>
                </a:schemeClr>
              </a:solidFill>
            </a:endParaRPr>
          </a:p>
          <a:p>
            <a:pPr lvl="1"/>
            <a:r>
              <a:rPr lang="en-US" sz="2000" dirty="0">
                <a:solidFill>
                  <a:schemeClr val="tx1">
                    <a:lumMod val="95000"/>
                  </a:schemeClr>
                </a:solidFill>
              </a:rPr>
              <a:t>Asked them to complete survey</a:t>
            </a:r>
          </a:p>
          <a:p>
            <a:pPr lvl="2"/>
            <a:r>
              <a:rPr lang="en-US" sz="2000" dirty="0">
                <a:solidFill>
                  <a:schemeClr val="tx1">
                    <a:lumMod val="95000"/>
                  </a:schemeClr>
                </a:solidFill>
              </a:rPr>
              <a:t>What kind of prosthetic do you have?</a:t>
            </a:r>
          </a:p>
          <a:p>
            <a:pPr lvl="2"/>
            <a:r>
              <a:rPr lang="en-US" sz="2000" dirty="0">
                <a:solidFill>
                  <a:schemeClr val="tx1">
                    <a:lumMod val="95000"/>
                  </a:schemeClr>
                </a:solidFill>
              </a:rPr>
              <a:t>How long have you had </a:t>
            </a:r>
            <a:r>
              <a:rPr lang="en-US" sz="2000" dirty="0" smtClean="0">
                <a:solidFill>
                  <a:schemeClr val="tx1">
                    <a:lumMod val="95000"/>
                  </a:schemeClr>
                </a:solidFill>
              </a:rPr>
              <a:t>it, </a:t>
            </a:r>
            <a:r>
              <a:rPr lang="en-US" sz="2000" dirty="0">
                <a:solidFill>
                  <a:schemeClr val="tx1">
                    <a:lumMod val="95000"/>
                  </a:schemeClr>
                </a:solidFill>
              </a:rPr>
              <a:t>and where did you get it?</a:t>
            </a:r>
          </a:p>
          <a:p>
            <a:pPr lvl="2"/>
            <a:r>
              <a:rPr lang="en-US" sz="2000" dirty="0">
                <a:solidFill>
                  <a:schemeClr val="tx1">
                    <a:lumMod val="95000"/>
                  </a:schemeClr>
                </a:solidFill>
              </a:rPr>
              <a:t>What are current problems you face with your prosthetic?</a:t>
            </a:r>
          </a:p>
          <a:p>
            <a:pPr lvl="2"/>
            <a:r>
              <a:rPr lang="en-US" sz="2000" dirty="0">
                <a:solidFill>
                  <a:schemeClr val="tx1">
                    <a:lumMod val="95000"/>
                  </a:schemeClr>
                </a:solidFill>
              </a:rPr>
              <a:t>Has strength ever been an issue when using your prosthetic?</a:t>
            </a:r>
          </a:p>
          <a:p>
            <a:pPr lvl="2"/>
            <a:r>
              <a:rPr lang="en-US" sz="2000" dirty="0">
                <a:solidFill>
                  <a:schemeClr val="tx1">
                    <a:lumMod val="95000"/>
                  </a:schemeClr>
                </a:solidFill>
              </a:rPr>
              <a:t>Why </a:t>
            </a:r>
            <a:r>
              <a:rPr lang="en-US" sz="2000" dirty="0" smtClean="0">
                <a:solidFill>
                  <a:schemeClr val="tx1">
                    <a:lumMod val="95000"/>
                  </a:schemeClr>
                </a:solidFill>
              </a:rPr>
              <a:t>would </a:t>
            </a:r>
            <a:r>
              <a:rPr lang="en-US" sz="2000" dirty="0">
                <a:solidFill>
                  <a:schemeClr val="tx1">
                    <a:lumMod val="95000"/>
                  </a:schemeClr>
                </a:solidFill>
              </a:rPr>
              <a:t>or </a:t>
            </a:r>
            <a:r>
              <a:rPr lang="en-US" sz="2000" dirty="0" smtClean="0">
                <a:solidFill>
                  <a:schemeClr val="tx1">
                    <a:lumMod val="95000"/>
                  </a:schemeClr>
                </a:solidFill>
              </a:rPr>
              <a:t>wouldn’t </a:t>
            </a:r>
            <a:r>
              <a:rPr lang="en-US" sz="2000" dirty="0">
                <a:solidFill>
                  <a:schemeClr val="tx1">
                    <a:lumMod val="95000"/>
                  </a:schemeClr>
                </a:solidFill>
              </a:rPr>
              <a:t>having feeling in your prosthetic improve its capability?</a:t>
            </a:r>
          </a:p>
        </p:txBody>
      </p:sp>
      <p:sp>
        <p:nvSpPr>
          <p:cNvPr id="4" name="Date Placeholder 3"/>
          <p:cNvSpPr>
            <a:spLocks noGrp="1"/>
          </p:cNvSpPr>
          <p:nvPr>
            <p:ph type="dt" sz="half" idx="10"/>
          </p:nvPr>
        </p:nvSpPr>
        <p:spPr/>
        <p:txBody>
          <a:bodyPr/>
          <a:lstStyle/>
          <a:p>
            <a:fld id="{83CC1CA1-9460-4CDE-BAF7-8BBFA2B60099}" type="datetime1">
              <a:rPr lang="en-US" smtClean="0"/>
              <a:t>7/5/2019</a:t>
            </a:fld>
            <a:endParaRPr lang="en-US" dirty="0"/>
          </a:p>
        </p:txBody>
      </p:sp>
      <p:sp>
        <p:nvSpPr>
          <p:cNvPr id="5" name="Footer Placeholder 4"/>
          <p:cNvSpPr>
            <a:spLocks noGrp="1"/>
          </p:cNvSpPr>
          <p:nvPr>
            <p:ph type="ftr" sz="quarter" idx="11"/>
          </p:nvPr>
        </p:nvSpPr>
        <p:spPr/>
        <p:txBody>
          <a:bodyPr/>
          <a:lstStyle/>
          <a:p>
            <a:r>
              <a:rPr lang="en-US" dirty="0" smtClean="0"/>
              <a:t>Investor Presentation Template</a:t>
            </a:r>
            <a:endParaRPr lang="en-US" dirty="0"/>
          </a:p>
        </p:txBody>
      </p:sp>
      <p:sp>
        <p:nvSpPr>
          <p:cNvPr id="6" name="Slide Number Placeholder 5"/>
          <p:cNvSpPr>
            <a:spLocks noGrp="1"/>
          </p:cNvSpPr>
          <p:nvPr>
            <p:ph type="sldNum" sz="quarter" idx="12"/>
          </p:nvPr>
        </p:nvSpPr>
        <p:spPr/>
        <p:txBody>
          <a:bodyPr/>
          <a:lstStyle/>
          <a:p>
            <a:fld id="{4C66DAA0-1DFB-41B2-9027-437B78C230E0}" type="slidenum">
              <a:rPr lang="en-US" smtClean="0"/>
              <a:t>12</a:t>
            </a:fld>
            <a:endParaRPr lang="en-US" dirty="0"/>
          </a:p>
        </p:txBody>
      </p:sp>
      <p:sp>
        <p:nvSpPr>
          <p:cNvPr id="7" name="TextBox 6"/>
          <p:cNvSpPr txBox="1"/>
          <p:nvPr/>
        </p:nvSpPr>
        <p:spPr>
          <a:xfrm>
            <a:off x="2209800" y="381000"/>
            <a:ext cx="4038600" cy="369332"/>
          </a:xfrm>
          <a:prstGeom prst="rect">
            <a:avLst/>
          </a:prstGeom>
          <a:noFill/>
        </p:spPr>
        <p:txBody>
          <a:bodyPr wrap="square" rtlCol="0">
            <a:spAutoFit/>
          </a:bodyPr>
          <a:lstStyle/>
          <a:p>
            <a:r>
              <a:rPr lang="en-US" dirty="0" smtClean="0">
                <a:solidFill>
                  <a:schemeClr val="accent1">
                    <a:lumMod val="75000"/>
                  </a:schemeClr>
                </a:solidFill>
              </a:rPr>
              <a:t>Anatomy of a Customer Discovery Slide</a:t>
            </a:r>
            <a:endParaRPr lang="en-US" dirty="0">
              <a:solidFill>
                <a:schemeClr val="accent1">
                  <a:lumMod val="75000"/>
                </a:schemeClr>
              </a:solidFill>
            </a:endParaRPr>
          </a:p>
        </p:txBody>
      </p:sp>
    </p:spTree>
    <p:extLst>
      <p:ext uri="{BB962C8B-B14F-4D97-AF65-F5344CB8AC3E}">
        <p14:creationId xmlns:p14="http://schemas.microsoft.com/office/powerpoint/2010/main" val="376100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713BD-79D8-4FCD-B9AC-6B073B054AB1}"/>
              </a:ext>
            </a:extLst>
          </p:cNvPr>
          <p:cNvSpPr>
            <a:spLocks noGrp="1"/>
          </p:cNvSpPr>
          <p:nvPr>
            <p:ph type="title"/>
          </p:nvPr>
        </p:nvSpPr>
        <p:spPr>
          <a:xfrm>
            <a:off x="440913" y="354763"/>
            <a:ext cx="7850036" cy="921948"/>
          </a:xfrm>
        </p:spPr>
        <p:txBody>
          <a:bodyPr/>
          <a:lstStyle/>
          <a:p>
            <a:r>
              <a:rPr lang="en-US" dirty="0" smtClean="0">
                <a:solidFill>
                  <a:srgbClr val="0070C0"/>
                </a:solidFill>
              </a:rPr>
              <a:t>Survey: The </a:t>
            </a:r>
            <a:r>
              <a:rPr lang="en-US" dirty="0">
                <a:solidFill>
                  <a:srgbClr val="0070C0"/>
                </a:solidFill>
              </a:rPr>
              <a:t>Results</a:t>
            </a:r>
          </a:p>
        </p:txBody>
      </p:sp>
      <p:sp>
        <p:nvSpPr>
          <p:cNvPr id="3" name="Content Placeholder 2">
            <a:extLst>
              <a:ext uri="{FF2B5EF4-FFF2-40B4-BE49-F238E27FC236}">
                <a16:creationId xmlns:a16="http://schemas.microsoft.com/office/drawing/2014/main" xmlns="" id="{70EB79E2-4916-45CA-A290-178F7DC25EA1}"/>
              </a:ext>
            </a:extLst>
          </p:cNvPr>
          <p:cNvSpPr>
            <a:spLocks noGrp="1"/>
          </p:cNvSpPr>
          <p:nvPr>
            <p:ph idx="1"/>
          </p:nvPr>
        </p:nvSpPr>
        <p:spPr>
          <a:xfrm>
            <a:off x="651182" y="2275217"/>
            <a:ext cx="7429499" cy="2343151"/>
          </a:xfrm>
        </p:spPr>
        <p:txBody>
          <a:bodyPr>
            <a:normAutofit/>
          </a:bodyPr>
          <a:lstStyle/>
          <a:p>
            <a:r>
              <a:rPr lang="en-US" sz="2100" dirty="0"/>
              <a:t>For arm </a:t>
            </a:r>
            <a:r>
              <a:rPr lang="en-US" sz="2100" dirty="0" smtClean="0"/>
              <a:t>prosthetics</a:t>
            </a:r>
            <a:endParaRPr lang="en-US" sz="2100" dirty="0"/>
          </a:p>
          <a:p>
            <a:pPr lvl="1"/>
            <a:r>
              <a:rPr lang="en-US" sz="1950" dirty="0"/>
              <a:t>Improve grip and accuracy of motion</a:t>
            </a:r>
          </a:p>
          <a:p>
            <a:pPr lvl="1"/>
            <a:r>
              <a:rPr lang="en-US" sz="1950" dirty="0" smtClean="0"/>
              <a:t>Temperature </a:t>
            </a:r>
            <a:r>
              <a:rPr lang="en-US" sz="1950" dirty="0"/>
              <a:t>control</a:t>
            </a:r>
          </a:p>
          <a:p>
            <a:r>
              <a:rPr lang="en-US" sz="2100" dirty="0"/>
              <a:t>For leg prosthetics</a:t>
            </a:r>
          </a:p>
          <a:p>
            <a:pPr lvl="1"/>
            <a:r>
              <a:rPr lang="en-US" sz="1950" dirty="0"/>
              <a:t>Improve balance </a:t>
            </a:r>
          </a:p>
          <a:p>
            <a:pPr lvl="1"/>
            <a:r>
              <a:rPr lang="en-US" sz="1950" dirty="0"/>
              <a:t>Temperature control</a:t>
            </a:r>
          </a:p>
          <a:p>
            <a:pPr marL="342900" lvl="1" indent="0">
              <a:buNone/>
            </a:pPr>
            <a:endParaRPr lang="en-US" sz="1950" dirty="0"/>
          </a:p>
        </p:txBody>
      </p:sp>
      <p:pic>
        <p:nvPicPr>
          <p:cNvPr id="4" name="Picture 4" descr="A close up of a device&#10;&#10;Description generated with high confidence">
            <a:extLst>
              <a:ext uri="{FF2B5EF4-FFF2-40B4-BE49-F238E27FC236}">
                <a16:creationId xmlns:a16="http://schemas.microsoft.com/office/drawing/2014/main" xmlns="" id="{9714C981-ADA3-4AE0-8B72-954E1AEDD445}"/>
              </a:ext>
            </a:extLst>
          </p:cNvPr>
          <p:cNvPicPr>
            <a:picLocks noChangeAspect="1"/>
          </p:cNvPicPr>
          <p:nvPr/>
        </p:nvPicPr>
        <p:blipFill>
          <a:blip r:embed="rId3"/>
          <a:stretch>
            <a:fillRect/>
          </a:stretch>
        </p:blipFill>
        <p:spPr>
          <a:xfrm>
            <a:off x="3888356" y="3424428"/>
            <a:ext cx="3761117" cy="2122616"/>
          </a:xfrm>
          <a:prstGeom prst="rect">
            <a:avLst/>
          </a:prstGeom>
        </p:spPr>
      </p:pic>
      <p:pic>
        <p:nvPicPr>
          <p:cNvPr id="6" name="Picture 6" descr="A picture containing person, skating, sky, outdoor&#10;&#10;Description generated with very high confidence">
            <a:extLst>
              <a:ext uri="{FF2B5EF4-FFF2-40B4-BE49-F238E27FC236}">
                <a16:creationId xmlns:a16="http://schemas.microsoft.com/office/drawing/2014/main" xmlns="" id="{16A8351A-3998-4CAD-B238-04776031FCCC}"/>
              </a:ext>
            </a:extLst>
          </p:cNvPr>
          <p:cNvPicPr>
            <a:picLocks noChangeAspect="1"/>
          </p:cNvPicPr>
          <p:nvPr/>
        </p:nvPicPr>
        <p:blipFill rotWithShape="1">
          <a:blip r:embed="rId4"/>
          <a:srcRect r="16754" b="2344"/>
          <a:stretch/>
        </p:blipFill>
        <p:spPr>
          <a:xfrm>
            <a:off x="5624423" y="1276711"/>
            <a:ext cx="3092931" cy="2428538"/>
          </a:xfrm>
          <a:prstGeom prst="rect">
            <a:avLst/>
          </a:prstGeom>
        </p:spPr>
      </p:pic>
      <p:sp>
        <p:nvSpPr>
          <p:cNvPr id="5" name="Date Placeholder 4"/>
          <p:cNvSpPr>
            <a:spLocks noGrp="1"/>
          </p:cNvSpPr>
          <p:nvPr>
            <p:ph type="dt" sz="half" idx="10"/>
          </p:nvPr>
        </p:nvSpPr>
        <p:spPr/>
        <p:txBody>
          <a:bodyPr/>
          <a:lstStyle/>
          <a:p>
            <a:fld id="{8CA1E0EC-1251-4A7F-A853-7D2EEC2A758D}" type="datetime1">
              <a:rPr lang="en-US" smtClean="0"/>
              <a:t>7/5/2019</a:t>
            </a:fld>
            <a:endParaRPr lang="en-US" dirty="0"/>
          </a:p>
        </p:txBody>
      </p:sp>
      <p:sp>
        <p:nvSpPr>
          <p:cNvPr id="7" name="Footer Placeholder 6"/>
          <p:cNvSpPr>
            <a:spLocks noGrp="1"/>
          </p:cNvSpPr>
          <p:nvPr>
            <p:ph type="ftr" sz="quarter" idx="11"/>
          </p:nvPr>
        </p:nvSpPr>
        <p:spPr/>
        <p:txBody>
          <a:bodyPr/>
          <a:lstStyle/>
          <a:p>
            <a:r>
              <a:rPr lang="en-US" dirty="0" smtClean="0"/>
              <a:t>Investor Presentation Template</a:t>
            </a:r>
            <a:endParaRPr lang="en-US" dirty="0"/>
          </a:p>
        </p:txBody>
      </p:sp>
      <p:sp>
        <p:nvSpPr>
          <p:cNvPr id="8" name="Slide Number Placeholder 7"/>
          <p:cNvSpPr>
            <a:spLocks noGrp="1"/>
          </p:cNvSpPr>
          <p:nvPr>
            <p:ph type="sldNum" sz="quarter" idx="12"/>
          </p:nvPr>
        </p:nvSpPr>
        <p:spPr/>
        <p:txBody>
          <a:bodyPr/>
          <a:lstStyle/>
          <a:p>
            <a:fld id="{4C66DAA0-1DFB-41B2-9027-437B78C230E0}" type="slidenum">
              <a:rPr lang="en-US" smtClean="0"/>
              <a:t>13</a:t>
            </a:fld>
            <a:endParaRPr lang="en-US" dirty="0"/>
          </a:p>
        </p:txBody>
      </p:sp>
      <p:sp>
        <p:nvSpPr>
          <p:cNvPr id="9" name="TextBox 8"/>
          <p:cNvSpPr txBox="1"/>
          <p:nvPr/>
        </p:nvSpPr>
        <p:spPr>
          <a:xfrm>
            <a:off x="2446252" y="170097"/>
            <a:ext cx="4038600" cy="369332"/>
          </a:xfrm>
          <a:prstGeom prst="rect">
            <a:avLst/>
          </a:prstGeom>
          <a:noFill/>
        </p:spPr>
        <p:txBody>
          <a:bodyPr wrap="square" rtlCol="0">
            <a:spAutoFit/>
          </a:bodyPr>
          <a:lstStyle/>
          <a:p>
            <a:r>
              <a:rPr lang="en-US" dirty="0" smtClean="0">
                <a:solidFill>
                  <a:schemeClr val="accent1">
                    <a:lumMod val="75000"/>
                  </a:schemeClr>
                </a:solidFill>
              </a:rPr>
              <a:t>Anatomy of a Customer Discovery Slide</a:t>
            </a:r>
            <a:endParaRPr lang="en-US" dirty="0">
              <a:solidFill>
                <a:schemeClr val="accent1">
                  <a:lumMod val="75000"/>
                </a:schemeClr>
              </a:solidFill>
            </a:endParaRPr>
          </a:p>
        </p:txBody>
      </p:sp>
    </p:spTree>
    <p:extLst>
      <p:ext uri="{BB962C8B-B14F-4D97-AF65-F5344CB8AC3E}">
        <p14:creationId xmlns:p14="http://schemas.microsoft.com/office/powerpoint/2010/main" val="179889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Market(s)</a:t>
            </a:r>
            <a:endParaRPr lang="en-US" sz="4000" dirty="0"/>
          </a:p>
        </p:txBody>
      </p:sp>
      <p:sp>
        <p:nvSpPr>
          <p:cNvPr id="3" name="Content Placeholder 2"/>
          <p:cNvSpPr>
            <a:spLocks noGrp="1"/>
          </p:cNvSpPr>
          <p:nvPr>
            <p:ph idx="1"/>
          </p:nvPr>
        </p:nvSpPr>
        <p:spPr>
          <a:xfrm>
            <a:off x="5715000" y="1668878"/>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an informative title to engage the audience. Ex., “Growing U.S. Market” or “Commercial and Residential Markets”</a:t>
            </a:r>
          </a:p>
        </p:txBody>
      </p:sp>
      <p:sp>
        <p:nvSpPr>
          <p:cNvPr id="5" name="Rectangle 4"/>
          <p:cNvSpPr/>
          <p:nvPr/>
        </p:nvSpPr>
        <p:spPr>
          <a:xfrm>
            <a:off x="4572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19200" y="2362200"/>
            <a:ext cx="1905000" cy="3139321"/>
          </a:xfrm>
          <a:prstGeom prst="rect">
            <a:avLst/>
          </a:prstGeom>
          <a:noFill/>
        </p:spPr>
        <p:txBody>
          <a:bodyPr wrap="square" rtlCol="0">
            <a:spAutoFit/>
          </a:bodyPr>
          <a:lstStyle/>
          <a:p>
            <a:r>
              <a:rPr lang="en-US" dirty="0" smtClean="0"/>
              <a:t>Insert Graphic</a:t>
            </a:r>
          </a:p>
          <a:p>
            <a:endParaRPr lang="en-US" dirty="0"/>
          </a:p>
          <a:p>
            <a:r>
              <a:rPr lang="en-US" dirty="0" smtClean="0"/>
              <a:t>Ex., Pie chart of market share</a:t>
            </a:r>
          </a:p>
          <a:p>
            <a:endParaRPr lang="en-US" dirty="0"/>
          </a:p>
          <a:p>
            <a:r>
              <a:rPr lang="en-US" dirty="0" smtClean="0"/>
              <a:t>Ex., Line graph of market growth</a:t>
            </a:r>
          </a:p>
          <a:p>
            <a:endParaRPr lang="en-US" dirty="0"/>
          </a:p>
          <a:p>
            <a:r>
              <a:rPr lang="en-US" dirty="0" smtClean="0"/>
              <a:t>Ex., Bar graph of types of customers</a:t>
            </a:r>
            <a:endParaRPr lang="en-US" dirty="0"/>
          </a:p>
        </p:txBody>
      </p:sp>
      <p:sp>
        <p:nvSpPr>
          <p:cNvPr id="7" name="Date Placeholder 6"/>
          <p:cNvSpPr>
            <a:spLocks noGrp="1"/>
          </p:cNvSpPr>
          <p:nvPr>
            <p:ph type="dt" sz="half" idx="10"/>
          </p:nvPr>
        </p:nvSpPr>
        <p:spPr/>
        <p:txBody>
          <a:bodyPr/>
          <a:lstStyle/>
          <a:p>
            <a:fld id="{AE437AE2-6FB3-40C0-934E-B2D511CC4831}"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14</a:t>
            </a:fld>
            <a:endParaRPr lang="en-US" dirty="0"/>
          </a:p>
        </p:txBody>
      </p:sp>
    </p:spTree>
    <p:extLst>
      <p:ext uri="{BB962C8B-B14F-4D97-AF65-F5344CB8AC3E}">
        <p14:creationId xmlns:p14="http://schemas.microsoft.com/office/powerpoint/2010/main" val="301702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549E0-EFBF-44A0-8BC4-0BE905070E11}"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15</a:t>
            </a:fld>
            <a:endParaRPr lang="en-US" dirty="0"/>
          </a:p>
        </p:txBody>
      </p:sp>
      <p:grpSp>
        <p:nvGrpSpPr>
          <p:cNvPr id="14" name="Group 13"/>
          <p:cNvGrpSpPr/>
          <p:nvPr/>
        </p:nvGrpSpPr>
        <p:grpSpPr>
          <a:xfrm>
            <a:off x="549534" y="296823"/>
            <a:ext cx="7654518" cy="5542776"/>
            <a:chOff x="549534" y="296823"/>
            <a:chExt cx="7654518" cy="5542776"/>
          </a:xfrm>
        </p:grpSpPr>
        <p:grpSp>
          <p:nvGrpSpPr>
            <p:cNvPr id="12" name="Group 11"/>
            <p:cNvGrpSpPr/>
            <p:nvPr/>
          </p:nvGrpSpPr>
          <p:grpSpPr>
            <a:xfrm>
              <a:off x="549534" y="861154"/>
              <a:ext cx="7654518" cy="4978445"/>
              <a:chOff x="549534" y="861154"/>
              <a:chExt cx="7654518" cy="4978445"/>
            </a:xfrm>
          </p:grpSpPr>
          <p:pic>
            <p:nvPicPr>
              <p:cNvPr id="5" name="Picture 4"/>
              <p:cNvPicPr>
                <a:picLocks noChangeAspect="1"/>
              </p:cNvPicPr>
              <p:nvPr/>
            </p:nvPicPr>
            <p:blipFill>
              <a:blip r:embed="rId3"/>
              <a:stretch>
                <a:fillRect/>
              </a:stretch>
            </p:blipFill>
            <p:spPr>
              <a:xfrm>
                <a:off x="602393" y="1925451"/>
                <a:ext cx="7601659" cy="2737765"/>
              </a:xfrm>
              <a:prstGeom prst="rect">
                <a:avLst/>
              </a:prstGeom>
            </p:spPr>
          </p:pic>
          <p:sp>
            <p:nvSpPr>
              <p:cNvPr id="7" name="TextBox 6"/>
              <p:cNvSpPr txBox="1"/>
              <p:nvPr/>
            </p:nvSpPr>
            <p:spPr>
              <a:xfrm>
                <a:off x="2590800" y="2505075"/>
                <a:ext cx="1371600" cy="461665"/>
              </a:xfrm>
              <a:prstGeom prst="rect">
                <a:avLst/>
              </a:prstGeom>
              <a:noFill/>
            </p:spPr>
            <p:txBody>
              <a:bodyPr wrap="square" rtlCol="0">
                <a:spAutoFit/>
              </a:bodyPr>
              <a:lstStyle/>
              <a:p>
                <a:r>
                  <a:rPr lang="en-US" sz="1200" b="1" dirty="0" smtClean="0">
                    <a:solidFill>
                      <a:srgbClr val="FF0000"/>
                    </a:solidFill>
                    <a:latin typeface="Cambria" panose="02040503050406030204" pitchFamily="18" charset="0"/>
                    <a:ea typeface="Cambria" panose="02040503050406030204" pitchFamily="18" charset="0"/>
                  </a:rPr>
                  <a:t>Unit of measurement?</a:t>
                </a:r>
                <a:endParaRPr lang="en-US" sz="1200" b="1" dirty="0">
                  <a:solidFill>
                    <a:srgbClr val="FF0000"/>
                  </a:solidFill>
                  <a:latin typeface="Cambria" panose="02040503050406030204" pitchFamily="18" charset="0"/>
                  <a:ea typeface="Cambria" panose="02040503050406030204" pitchFamily="18" charset="0"/>
                </a:endParaRPr>
              </a:p>
            </p:txBody>
          </p:sp>
          <p:sp>
            <p:nvSpPr>
              <p:cNvPr id="8" name="TextBox 7"/>
              <p:cNvSpPr txBox="1"/>
              <p:nvPr/>
            </p:nvSpPr>
            <p:spPr>
              <a:xfrm>
                <a:off x="3429000" y="861154"/>
                <a:ext cx="1371600" cy="276999"/>
              </a:xfrm>
              <a:prstGeom prst="rect">
                <a:avLst/>
              </a:prstGeom>
              <a:noFill/>
            </p:spPr>
            <p:txBody>
              <a:bodyPr wrap="square" rtlCol="0">
                <a:spAutoFit/>
              </a:bodyPr>
              <a:lstStyle/>
              <a:p>
                <a:pPr algn="ctr"/>
                <a:r>
                  <a:rPr lang="en-US" sz="1200" b="1" dirty="0" smtClean="0">
                    <a:solidFill>
                      <a:srgbClr val="FF0000"/>
                    </a:solidFill>
                    <a:latin typeface="Cambria" panose="02040503050406030204" pitchFamily="18" charset="0"/>
                    <a:ea typeface="Cambria" panose="02040503050406030204" pitchFamily="18" charset="0"/>
                  </a:rPr>
                  <a:t>Title?</a:t>
                </a:r>
                <a:endParaRPr lang="en-US" sz="1200" b="1" dirty="0">
                  <a:solidFill>
                    <a:srgbClr val="FF0000"/>
                  </a:solidFill>
                  <a:latin typeface="Cambria" panose="02040503050406030204" pitchFamily="18" charset="0"/>
                  <a:ea typeface="Cambria" panose="02040503050406030204" pitchFamily="18" charset="0"/>
                </a:endParaRPr>
              </a:p>
            </p:txBody>
          </p:sp>
          <p:sp>
            <p:nvSpPr>
              <p:cNvPr id="9" name="TextBox 8"/>
              <p:cNvSpPr txBox="1"/>
              <p:nvPr/>
            </p:nvSpPr>
            <p:spPr>
              <a:xfrm rot="16200000">
                <a:off x="2234" y="3155833"/>
                <a:ext cx="1371600" cy="276999"/>
              </a:xfrm>
              <a:prstGeom prst="rect">
                <a:avLst/>
              </a:prstGeom>
              <a:noFill/>
            </p:spPr>
            <p:txBody>
              <a:bodyPr wrap="square" rtlCol="0">
                <a:spAutoFit/>
              </a:bodyPr>
              <a:lstStyle/>
              <a:p>
                <a:pPr algn="ctr"/>
                <a:r>
                  <a:rPr lang="en-US" sz="1200" b="1" dirty="0" smtClean="0">
                    <a:solidFill>
                      <a:srgbClr val="FF0000"/>
                    </a:solidFill>
                    <a:latin typeface="Cambria" panose="02040503050406030204" pitchFamily="18" charset="0"/>
                    <a:ea typeface="Cambria" panose="02040503050406030204" pitchFamily="18" charset="0"/>
                  </a:rPr>
                  <a:t>Legend?</a:t>
                </a:r>
                <a:endParaRPr lang="en-US" sz="1200" b="1" dirty="0">
                  <a:solidFill>
                    <a:srgbClr val="FF0000"/>
                  </a:solidFill>
                  <a:latin typeface="Cambria" panose="02040503050406030204" pitchFamily="18" charset="0"/>
                  <a:ea typeface="Cambria" panose="02040503050406030204" pitchFamily="18" charset="0"/>
                </a:endParaRPr>
              </a:p>
            </p:txBody>
          </p:sp>
          <p:sp>
            <p:nvSpPr>
              <p:cNvPr id="10" name="TextBox 9"/>
              <p:cNvSpPr txBox="1"/>
              <p:nvPr/>
            </p:nvSpPr>
            <p:spPr>
              <a:xfrm>
                <a:off x="6096000" y="5562600"/>
                <a:ext cx="1371600" cy="276999"/>
              </a:xfrm>
              <a:prstGeom prst="rect">
                <a:avLst/>
              </a:prstGeom>
              <a:noFill/>
            </p:spPr>
            <p:txBody>
              <a:bodyPr wrap="square" rtlCol="0">
                <a:spAutoFit/>
              </a:bodyPr>
              <a:lstStyle/>
              <a:p>
                <a:pPr algn="ctr"/>
                <a:r>
                  <a:rPr lang="en-US" sz="1200" b="1" dirty="0" smtClean="0">
                    <a:solidFill>
                      <a:srgbClr val="FF0000"/>
                    </a:solidFill>
                    <a:latin typeface="Cambria" panose="02040503050406030204" pitchFamily="18" charset="0"/>
                    <a:ea typeface="Cambria" panose="02040503050406030204" pitchFamily="18" charset="0"/>
                  </a:rPr>
                  <a:t>Credit Line?</a:t>
                </a:r>
                <a:endParaRPr lang="en-US" sz="1200" b="1" dirty="0">
                  <a:solidFill>
                    <a:srgbClr val="FF0000"/>
                  </a:solidFill>
                  <a:latin typeface="Cambria" panose="02040503050406030204" pitchFamily="18" charset="0"/>
                  <a:ea typeface="Cambria" panose="02040503050406030204" pitchFamily="18" charset="0"/>
                </a:endParaRPr>
              </a:p>
            </p:txBody>
          </p:sp>
          <p:sp>
            <p:nvSpPr>
              <p:cNvPr id="11" name="TextBox 10"/>
              <p:cNvSpPr txBox="1"/>
              <p:nvPr/>
            </p:nvSpPr>
            <p:spPr>
              <a:xfrm>
                <a:off x="3581400" y="4738300"/>
                <a:ext cx="1371600" cy="276999"/>
              </a:xfrm>
              <a:prstGeom prst="rect">
                <a:avLst/>
              </a:prstGeom>
              <a:noFill/>
            </p:spPr>
            <p:txBody>
              <a:bodyPr wrap="square" rtlCol="0">
                <a:spAutoFit/>
              </a:bodyPr>
              <a:lstStyle/>
              <a:p>
                <a:pPr algn="ctr"/>
                <a:r>
                  <a:rPr lang="en-US" sz="1200" b="1" dirty="0" smtClean="0">
                    <a:solidFill>
                      <a:srgbClr val="FF0000"/>
                    </a:solidFill>
                    <a:latin typeface="Cambria" panose="02040503050406030204" pitchFamily="18" charset="0"/>
                    <a:ea typeface="Cambria" panose="02040503050406030204" pitchFamily="18" charset="0"/>
                  </a:rPr>
                  <a:t>Legend?</a:t>
                </a:r>
                <a:endParaRPr lang="en-US" sz="1200" b="1" dirty="0">
                  <a:solidFill>
                    <a:srgbClr val="FF0000"/>
                  </a:solidFill>
                  <a:latin typeface="Cambria" panose="02040503050406030204" pitchFamily="18" charset="0"/>
                  <a:ea typeface="Cambria" panose="02040503050406030204" pitchFamily="18" charset="0"/>
                </a:endParaRPr>
              </a:p>
            </p:txBody>
          </p:sp>
        </p:grpSp>
        <p:sp>
          <p:nvSpPr>
            <p:cNvPr id="13" name="TextBox 12"/>
            <p:cNvSpPr txBox="1"/>
            <p:nvPr/>
          </p:nvSpPr>
          <p:spPr>
            <a:xfrm>
              <a:off x="2333625" y="296823"/>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Problematic Graphic </a:t>
              </a:r>
              <a:endParaRPr lang="en-US" dirty="0">
                <a:solidFill>
                  <a:schemeClr val="accent1">
                    <a:lumMod val="75000"/>
                  </a:schemeClr>
                </a:solidFill>
              </a:endParaRPr>
            </a:p>
          </p:txBody>
        </p:sp>
      </p:grpSp>
    </p:spTree>
    <p:extLst>
      <p:ext uri="{BB962C8B-B14F-4D97-AF65-F5344CB8AC3E}">
        <p14:creationId xmlns:p14="http://schemas.microsoft.com/office/powerpoint/2010/main" val="2237897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2492F-EC6F-46BE-BB97-D1A6D20D378D}"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16</a:t>
            </a:fld>
            <a:endParaRPr lang="en-US" dirty="0"/>
          </a:p>
        </p:txBody>
      </p:sp>
      <p:grpSp>
        <p:nvGrpSpPr>
          <p:cNvPr id="6" name="Group 5"/>
          <p:cNvGrpSpPr/>
          <p:nvPr/>
        </p:nvGrpSpPr>
        <p:grpSpPr>
          <a:xfrm>
            <a:off x="1219200" y="228600"/>
            <a:ext cx="6934200" cy="5913517"/>
            <a:chOff x="1219200" y="228600"/>
            <a:chExt cx="6934200" cy="5913517"/>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93740"/>
              <a:ext cx="6934200" cy="544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26698" y="2286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Market Slide</a:t>
              </a:r>
              <a:endParaRPr lang="en-US" dirty="0">
                <a:solidFill>
                  <a:schemeClr val="accent1">
                    <a:lumMod val="75000"/>
                  </a:schemeClr>
                </a:solidFill>
              </a:endParaRPr>
            </a:p>
          </p:txBody>
        </p:sp>
      </p:grpSp>
    </p:spTree>
    <p:extLst>
      <p:ext uri="{BB962C8B-B14F-4D97-AF65-F5344CB8AC3E}">
        <p14:creationId xmlns:p14="http://schemas.microsoft.com/office/powerpoint/2010/main" val="255103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Technology </a:t>
            </a:r>
            <a:r>
              <a:rPr lang="en-US" sz="4000" dirty="0" smtClean="0"/>
              <a:t>and </a:t>
            </a:r>
            <a:r>
              <a:rPr lang="en-US" sz="4000" dirty="0" smtClean="0"/>
              <a:t>Product</a:t>
            </a:r>
            <a:endParaRPr lang="en-US" sz="4000" dirty="0"/>
          </a:p>
        </p:txBody>
      </p:sp>
      <p:sp>
        <p:nvSpPr>
          <p:cNvPr id="3" name="Content Placeholder 2"/>
          <p:cNvSpPr>
            <a:spLocks noGrp="1"/>
          </p:cNvSpPr>
          <p:nvPr>
            <p:ph idx="1"/>
          </p:nvPr>
        </p:nvSpPr>
        <p:spPr>
          <a:xfrm>
            <a:off x="5791200" y="1600200"/>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an informative title to engage the audience. Ex., “Technology Roadmap: AgriDronz”</a:t>
            </a:r>
          </a:p>
        </p:txBody>
      </p:sp>
      <p:sp>
        <p:nvSpPr>
          <p:cNvPr id="5" name="Rectangle 4"/>
          <p:cNvSpPr/>
          <p:nvPr/>
        </p:nvSpPr>
        <p:spPr>
          <a:xfrm>
            <a:off x="4572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90600" y="2362200"/>
            <a:ext cx="3048000" cy="3139321"/>
          </a:xfrm>
          <a:prstGeom prst="rect">
            <a:avLst/>
          </a:prstGeom>
          <a:noFill/>
        </p:spPr>
        <p:txBody>
          <a:bodyPr wrap="square" rtlCol="0">
            <a:spAutoFit/>
          </a:bodyPr>
          <a:lstStyle/>
          <a:p>
            <a:r>
              <a:rPr lang="en-US" dirty="0" smtClean="0"/>
              <a:t>Insert Graphics</a:t>
            </a:r>
          </a:p>
          <a:p>
            <a:endParaRPr lang="en-US" dirty="0" smtClean="0"/>
          </a:p>
          <a:p>
            <a:r>
              <a:rPr lang="en-US" dirty="0" smtClean="0"/>
              <a:t>Ex., </a:t>
            </a:r>
          </a:p>
          <a:p>
            <a:pPr marL="342900" indent="-342900">
              <a:buFont typeface="+mj-lt"/>
              <a:buAutoNum type="arabicPeriod"/>
            </a:pPr>
            <a:r>
              <a:rPr lang="en-US" dirty="0" smtClean="0"/>
              <a:t>CAD illustration, photo or other representation of your product</a:t>
            </a:r>
            <a:endParaRPr lang="en-US" dirty="0"/>
          </a:p>
          <a:p>
            <a:pPr marL="342900" indent="-342900">
              <a:buFont typeface="+mj-lt"/>
              <a:buAutoNum type="arabicPeriod"/>
            </a:pPr>
            <a:r>
              <a:rPr lang="en-US" dirty="0" smtClean="0"/>
              <a:t>Flowchart or schematic of how your product works</a:t>
            </a:r>
          </a:p>
          <a:p>
            <a:pPr marL="342900" indent="-342900">
              <a:buFont typeface="+mj-lt"/>
              <a:buAutoNum type="arabicPeriod"/>
            </a:pPr>
            <a:r>
              <a:rPr lang="en-US" dirty="0" smtClean="0"/>
              <a:t>Technology Roadmap </a:t>
            </a:r>
          </a:p>
          <a:p>
            <a:endParaRPr lang="en-US" dirty="0"/>
          </a:p>
          <a:p>
            <a:endParaRPr lang="en-US" dirty="0"/>
          </a:p>
        </p:txBody>
      </p:sp>
      <p:sp>
        <p:nvSpPr>
          <p:cNvPr id="4" name="Date Placeholder 3"/>
          <p:cNvSpPr>
            <a:spLocks noGrp="1"/>
          </p:cNvSpPr>
          <p:nvPr>
            <p:ph type="dt" sz="half" idx="10"/>
          </p:nvPr>
        </p:nvSpPr>
        <p:spPr/>
        <p:txBody>
          <a:bodyPr/>
          <a:lstStyle/>
          <a:p>
            <a:fld id="{030B6BAD-D0A4-4B87-9D00-E57FCFEC6B85}" type="datetime1">
              <a:rPr lang="en-US" smtClean="0"/>
              <a:t>7/5/2019</a:t>
            </a:fld>
            <a:endParaRPr lang="en-US" dirty="0"/>
          </a:p>
        </p:txBody>
      </p:sp>
      <p:sp>
        <p:nvSpPr>
          <p:cNvPr id="7" name="Footer Placeholder 6"/>
          <p:cNvSpPr>
            <a:spLocks noGrp="1"/>
          </p:cNvSpPr>
          <p:nvPr>
            <p:ph type="ftr" sz="quarter" idx="11"/>
          </p:nvPr>
        </p:nvSpPr>
        <p:spPr/>
        <p:txBody>
          <a:bodyPr/>
          <a:lstStyle/>
          <a:p>
            <a:r>
              <a:rPr lang="en-US" dirty="0" smtClean="0"/>
              <a:t>Investor Presentation Template</a:t>
            </a:r>
            <a:endParaRPr lang="en-US" dirty="0"/>
          </a:p>
        </p:txBody>
      </p:sp>
      <p:sp>
        <p:nvSpPr>
          <p:cNvPr id="8" name="Slide Number Placeholder 7"/>
          <p:cNvSpPr>
            <a:spLocks noGrp="1"/>
          </p:cNvSpPr>
          <p:nvPr>
            <p:ph type="sldNum" sz="quarter" idx="12"/>
          </p:nvPr>
        </p:nvSpPr>
        <p:spPr/>
        <p:txBody>
          <a:bodyPr/>
          <a:lstStyle/>
          <a:p>
            <a:fld id="{4C66DAA0-1DFB-41B2-9027-437B78C230E0}" type="slidenum">
              <a:rPr lang="en-US" smtClean="0"/>
              <a:t>17</a:t>
            </a:fld>
            <a:endParaRPr lang="en-US" dirty="0"/>
          </a:p>
        </p:txBody>
      </p:sp>
    </p:spTree>
    <p:extLst>
      <p:ext uri="{BB962C8B-B14F-4D97-AF65-F5344CB8AC3E}">
        <p14:creationId xmlns:p14="http://schemas.microsoft.com/office/powerpoint/2010/main" val="274417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Tiny AgriDronz Pollinators at Work</a:t>
            </a:r>
            <a:endParaRPr lang="en-US" sz="4000" dirty="0"/>
          </a:p>
        </p:txBody>
      </p:sp>
      <p:grpSp>
        <p:nvGrpSpPr>
          <p:cNvPr id="10" name="Group 9"/>
          <p:cNvGrpSpPr/>
          <p:nvPr/>
        </p:nvGrpSpPr>
        <p:grpSpPr>
          <a:xfrm>
            <a:off x="76200" y="1371600"/>
            <a:ext cx="5438775" cy="3171825"/>
            <a:chOff x="76200" y="1371600"/>
            <a:chExt cx="5438775" cy="3171825"/>
          </a:xfrm>
        </p:grpSpPr>
        <p:pic>
          <p:nvPicPr>
            <p:cNvPr id="5" name="Picture 8" descr="C:\Users\McCall\Desktop\UDM ENGR 1080\6 Building Persuasive Arguments\022117_ee_pollinator-drone_inline1-370_f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809" y="1371600"/>
              <a:ext cx="3524166"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76200" y="1376674"/>
              <a:ext cx="1914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399"/>
                </a:buClr>
                <a:buFont typeface="Wingdings" pitchFamily="2" charset="2"/>
                <a:buChar char="§"/>
                <a:defRPr sz="3200">
                  <a:solidFill>
                    <a:schemeClr val="tx1"/>
                  </a:solidFill>
                  <a:latin typeface="Bookman Old Style" pitchFamily="18" charset="0"/>
                </a:defRPr>
              </a:lvl1pPr>
              <a:lvl2pPr marL="742950" indent="-285750" eaLnBrk="0" hangingPunct="0">
                <a:spcBef>
                  <a:spcPct val="20000"/>
                </a:spcBef>
                <a:buClr>
                  <a:srgbClr val="003399"/>
                </a:buClr>
                <a:buFont typeface="Wingdings" pitchFamily="2" charset="2"/>
                <a:buChar char="§"/>
                <a:defRPr sz="2800">
                  <a:solidFill>
                    <a:schemeClr val="tx1"/>
                  </a:solidFill>
                  <a:latin typeface="Bookman Old Style" pitchFamily="18" charset="0"/>
                </a:defRPr>
              </a:lvl2pPr>
              <a:lvl3pPr marL="1143000" indent="-228600" eaLnBrk="0" hangingPunct="0">
                <a:spcBef>
                  <a:spcPct val="20000"/>
                </a:spcBef>
                <a:buClr>
                  <a:srgbClr val="003399"/>
                </a:buClr>
                <a:buFont typeface="Wingdings" pitchFamily="2" charset="2"/>
                <a:buChar char="§"/>
                <a:defRPr sz="2400">
                  <a:solidFill>
                    <a:schemeClr val="tx1"/>
                  </a:solidFill>
                  <a:latin typeface="Bookman Old Style" pitchFamily="18" charset="0"/>
                </a:defRPr>
              </a:lvl3pPr>
              <a:lvl4pPr marL="1600200" indent="-228600" eaLnBrk="0" hangingPunct="0">
                <a:spcBef>
                  <a:spcPct val="20000"/>
                </a:spcBef>
                <a:buClr>
                  <a:srgbClr val="003399"/>
                </a:buClr>
                <a:buFont typeface="Wingdings" pitchFamily="2" charset="2"/>
                <a:buChar char="§"/>
                <a:defRPr sz="2000">
                  <a:solidFill>
                    <a:schemeClr val="tx1"/>
                  </a:solidFill>
                  <a:latin typeface="Bookman Old Style" pitchFamily="18" charset="0"/>
                </a:defRPr>
              </a:lvl4pPr>
              <a:lvl5pPr marL="2057400" indent="-228600" eaLnBrk="0" hangingPunct="0">
                <a:spcBef>
                  <a:spcPct val="20000"/>
                </a:spcBef>
                <a:buClr>
                  <a:srgbClr val="003399"/>
                </a:buClr>
                <a:buFont typeface="Wingdings" pitchFamily="2" charset="2"/>
                <a:buChar char="§"/>
                <a:defRPr sz="2000">
                  <a:solidFill>
                    <a:schemeClr val="tx1"/>
                  </a:solidFill>
                  <a:latin typeface="Bookman Old Style" pitchFamily="18" charset="0"/>
                </a:defRPr>
              </a:lvl5pPr>
              <a:lvl6pPr marL="25146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6pPr>
              <a:lvl7pPr marL="29718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7pPr>
              <a:lvl8pPr marL="34290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8pPr>
              <a:lvl9pPr marL="38862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9pPr>
            </a:lstStyle>
            <a:p>
              <a:pPr eaLnBrk="1" hangingPunct="1">
                <a:spcBef>
                  <a:spcPct val="0"/>
                </a:spcBef>
                <a:buClrTx/>
                <a:buFontTx/>
                <a:buNone/>
              </a:pPr>
              <a:r>
                <a:rPr lang="en-US" altLang="en-US" sz="1200" dirty="0">
                  <a:latin typeface="Cambria" panose="02040503050406030204" pitchFamily="18" charset="0"/>
                </a:rPr>
                <a:t>Image from </a:t>
              </a:r>
              <a:r>
                <a:rPr lang="en-US" altLang="en-US" sz="1200" i="1" dirty="0">
                  <a:latin typeface="Cambria" panose="02040503050406030204" pitchFamily="18" charset="0"/>
                </a:rPr>
                <a:t>Science News</a:t>
              </a:r>
              <a:r>
                <a:rPr lang="en-US" altLang="en-US" sz="1200" dirty="0">
                  <a:latin typeface="Cambria" panose="02040503050406030204" pitchFamily="18" charset="0"/>
                </a:rPr>
                <a:t>.</a:t>
              </a:r>
            </a:p>
          </p:txBody>
        </p:sp>
      </p:grpSp>
      <p:grpSp>
        <p:nvGrpSpPr>
          <p:cNvPr id="7" name="Group 9"/>
          <p:cNvGrpSpPr>
            <a:grpSpLocks/>
          </p:cNvGrpSpPr>
          <p:nvPr/>
        </p:nvGrpSpPr>
        <p:grpSpPr bwMode="auto">
          <a:xfrm>
            <a:off x="3086100" y="4019550"/>
            <a:ext cx="6024563" cy="2819400"/>
            <a:chOff x="685799" y="3566780"/>
            <a:chExt cx="8448806" cy="3291220"/>
          </a:xfrm>
        </p:grpSpPr>
        <p:pic>
          <p:nvPicPr>
            <p:cNvPr id="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1455" y="3566780"/>
              <a:ext cx="6153150" cy="329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685799" y="5641786"/>
              <a:ext cx="2295655" cy="53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399"/>
                </a:buClr>
                <a:buFont typeface="Wingdings" pitchFamily="2" charset="2"/>
                <a:buChar char="§"/>
                <a:defRPr sz="3200">
                  <a:solidFill>
                    <a:schemeClr val="tx1"/>
                  </a:solidFill>
                  <a:latin typeface="Bookman Old Style" pitchFamily="18" charset="0"/>
                </a:defRPr>
              </a:lvl1pPr>
              <a:lvl2pPr marL="742950" indent="-285750" eaLnBrk="0" hangingPunct="0">
                <a:spcBef>
                  <a:spcPct val="20000"/>
                </a:spcBef>
                <a:buClr>
                  <a:srgbClr val="003399"/>
                </a:buClr>
                <a:buFont typeface="Wingdings" pitchFamily="2" charset="2"/>
                <a:buChar char="§"/>
                <a:defRPr sz="2800">
                  <a:solidFill>
                    <a:schemeClr val="tx1"/>
                  </a:solidFill>
                  <a:latin typeface="Bookman Old Style" pitchFamily="18" charset="0"/>
                </a:defRPr>
              </a:lvl2pPr>
              <a:lvl3pPr marL="1143000" indent="-228600" eaLnBrk="0" hangingPunct="0">
                <a:spcBef>
                  <a:spcPct val="20000"/>
                </a:spcBef>
                <a:buClr>
                  <a:srgbClr val="003399"/>
                </a:buClr>
                <a:buFont typeface="Wingdings" pitchFamily="2" charset="2"/>
                <a:buChar char="§"/>
                <a:defRPr sz="2400">
                  <a:solidFill>
                    <a:schemeClr val="tx1"/>
                  </a:solidFill>
                  <a:latin typeface="Bookman Old Style" pitchFamily="18" charset="0"/>
                </a:defRPr>
              </a:lvl3pPr>
              <a:lvl4pPr marL="1600200" indent="-228600" eaLnBrk="0" hangingPunct="0">
                <a:spcBef>
                  <a:spcPct val="20000"/>
                </a:spcBef>
                <a:buClr>
                  <a:srgbClr val="003399"/>
                </a:buClr>
                <a:buFont typeface="Wingdings" pitchFamily="2" charset="2"/>
                <a:buChar char="§"/>
                <a:defRPr sz="2000">
                  <a:solidFill>
                    <a:schemeClr val="tx1"/>
                  </a:solidFill>
                  <a:latin typeface="Bookman Old Style" pitchFamily="18" charset="0"/>
                </a:defRPr>
              </a:lvl4pPr>
              <a:lvl5pPr marL="2057400" indent="-228600" eaLnBrk="0" hangingPunct="0">
                <a:spcBef>
                  <a:spcPct val="20000"/>
                </a:spcBef>
                <a:buClr>
                  <a:srgbClr val="003399"/>
                </a:buClr>
                <a:buFont typeface="Wingdings" pitchFamily="2" charset="2"/>
                <a:buChar char="§"/>
                <a:defRPr sz="2000">
                  <a:solidFill>
                    <a:schemeClr val="tx1"/>
                  </a:solidFill>
                  <a:latin typeface="Bookman Old Style" pitchFamily="18" charset="0"/>
                </a:defRPr>
              </a:lvl5pPr>
              <a:lvl6pPr marL="25146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6pPr>
              <a:lvl7pPr marL="29718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7pPr>
              <a:lvl8pPr marL="34290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8pPr>
              <a:lvl9pPr marL="38862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9pPr>
            </a:lstStyle>
            <a:p>
              <a:pPr eaLnBrk="1" hangingPunct="1">
                <a:spcBef>
                  <a:spcPct val="0"/>
                </a:spcBef>
                <a:buClrTx/>
                <a:buFontTx/>
                <a:buNone/>
              </a:pPr>
              <a:r>
                <a:rPr lang="en-US" altLang="en-US" sz="1200" dirty="0">
                  <a:latin typeface="Cambria" panose="02040503050406030204" pitchFamily="18" charset="0"/>
                </a:rPr>
                <a:t>Image from </a:t>
              </a:r>
              <a:r>
                <a:rPr lang="en-US" altLang="en-US" sz="1200" i="1" dirty="0">
                  <a:latin typeface="Cambria" panose="02040503050406030204" pitchFamily="18" charset="0"/>
                </a:rPr>
                <a:t>Science News.</a:t>
              </a:r>
            </a:p>
          </p:txBody>
        </p:sp>
      </p:grpSp>
      <p:sp>
        <p:nvSpPr>
          <p:cNvPr id="11" name="Date Placeholder 10"/>
          <p:cNvSpPr>
            <a:spLocks noGrp="1"/>
          </p:cNvSpPr>
          <p:nvPr>
            <p:ph type="dt" sz="half" idx="10"/>
          </p:nvPr>
        </p:nvSpPr>
        <p:spPr/>
        <p:txBody>
          <a:bodyPr/>
          <a:lstStyle/>
          <a:p>
            <a:fld id="{C6579212-5B26-47B5-B599-26818E259F37}" type="datetime1">
              <a:rPr lang="en-US" smtClean="0"/>
              <a:t>7/5/2019</a:t>
            </a:fld>
            <a:endParaRPr lang="en-US" dirty="0"/>
          </a:p>
        </p:txBody>
      </p:sp>
      <p:sp>
        <p:nvSpPr>
          <p:cNvPr id="12" name="Footer Placeholder 11"/>
          <p:cNvSpPr>
            <a:spLocks noGrp="1"/>
          </p:cNvSpPr>
          <p:nvPr>
            <p:ph type="ftr" sz="quarter" idx="11"/>
          </p:nvPr>
        </p:nvSpPr>
        <p:spPr/>
        <p:txBody>
          <a:bodyPr/>
          <a:lstStyle/>
          <a:p>
            <a:r>
              <a:rPr lang="en-US" dirty="0" smtClean="0"/>
              <a:t>Investor Presentation Template</a:t>
            </a:r>
            <a:endParaRPr lang="en-US" dirty="0"/>
          </a:p>
        </p:txBody>
      </p:sp>
      <p:sp>
        <p:nvSpPr>
          <p:cNvPr id="13" name="Slide Number Placeholder 12"/>
          <p:cNvSpPr>
            <a:spLocks noGrp="1"/>
          </p:cNvSpPr>
          <p:nvPr>
            <p:ph type="sldNum" sz="quarter" idx="12"/>
          </p:nvPr>
        </p:nvSpPr>
        <p:spPr/>
        <p:txBody>
          <a:bodyPr/>
          <a:lstStyle/>
          <a:p>
            <a:fld id="{4C66DAA0-1DFB-41B2-9027-437B78C230E0}" type="slidenum">
              <a:rPr lang="en-US" smtClean="0"/>
              <a:t>18</a:t>
            </a:fld>
            <a:endParaRPr lang="en-US" dirty="0"/>
          </a:p>
        </p:txBody>
      </p:sp>
      <p:sp>
        <p:nvSpPr>
          <p:cNvPr id="15" name="TextBox 14"/>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Product </a:t>
            </a:r>
            <a:r>
              <a:rPr lang="en-US" dirty="0" smtClean="0">
                <a:solidFill>
                  <a:schemeClr val="accent1">
                    <a:lumMod val="75000"/>
                  </a:schemeClr>
                </a:solidFill>
              </a:rPr>
              <a:t>Slide</a:t>
            </a:r>
            <a:endParaRPr lang="en-US" dirty="0">
              <a:solidFill>
                <a:schemeClr val="accent1">
                  <a:lumMod val="75000"/>
                </a:schemeClr>
              </a:solidFill>
            </a:endParaRPr>
          </a:p>
        </p:txBody>
      </p:sp>
    </p:spTree>
    <p:extLst>
      <p:ext uri="{BB962C8B-B14F-4D97-AF65-F5344CB8AC3E}">
        <p14:creationId xmlns:p14="http://schemas.microsoft.com/office/powerpoint/2010/main" val="20797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E4AF6-9982-40B3-BA36-6F333BBB244A}"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19</a:t>
            </a:fld>
            <a:endParaRPr lang="en-US" dirty="0"/>
          </a:p>
        </p:txBody>
      </p:sp>
      <p:grpSp>
        <p:nvGrpSpPr>
          <p:cNvPr id="9" name="Group 8"/>
          <p:cNvGrpSpPr/>
          <p:nvPr/>
        </p:nvGrpSpPr>
        <p:grpSpPr>
          <a:xfrm>
            <a:off x="533400" y="152400"/>
            <a:ext cx="7696200" cy="6151007"/>
            <a:chOff x="533400" y="152400"/>
            <a:chExt cx="7696200" cy="6151007"/>
          </a:xfrm>
        </p:grpSpPr>
        <p:sp>
          <p:nvSpPr>
            <p:cNvPr id="6" name="TextBox 5"/>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Product Process Slide</a:t>
              </a:r>
              <a:endParaRPr lang="en-US" dirty="0">
                <a:solidFill>
                  <a:schemeClr val="accent1">
                    <a:lumMod val="7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1257"/>
              <a:ext cx="7696200" cy="5772150"/>
            </a:xfrm>
            <a:prstGeom prst="rect">
              <a:avLst/>
            </a:prstGeom>
          </p:spPr>
        </p:pic>
      </p:grpSp>
    </p:spTree>
    <p:extLst>
      <p:ext uri="{BB962C8B-B14F-4D97-AF65-F5344CB8AC3E}">
        <p14:creationId xmlns:p14="http://schemas.microsoft.com/office/powerpoint/2010/main" val="378744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0332"/>
            <a:ext cx="7772400" cy="2221468"/>
          </a:xfrm>
        </p:spPr>
        <p:txBody>
          <a:bodyPr>
            <a:normAutofit/>
          </a:bodyPr>
          <a:lstStyle/>
          <a:p>
            <a:r>
              <a:rPr lang="en-US" sz="4000" dirty="0" smtClean="0"/>
              <a:t>Investor Opportunity: </a:t>
            </a:r>
            <a:br>
              <a:rPr lang="en-US" sz="4000" dirty="0" smtClean="0"/>
            </a:br>
            <a:r>
              <a:rPr lang="en-US" sz="4000" dirty="0" smtClean="0"/>
              <a:t>Name of Product</a:t>
            </a:r>
            <a:br>
              <a:rPr lang="en-US" sz="4000" dirty="0" smtClean="0"/>
            </a:br>
            <a:r>
              <a:rPr lang="en-US" sz="2800" i="1" dirty="0" smtClean="0"/>
              <a:t>Tagline or Slogan</a:t>
            </a:r>
            <a:endParaRPr lang="en-US" sz="4000" i="1" dirty="0"/>
          </a:p>
        </p:txBody>
      </p:sp>
      <p:sp>
        <p:nvSpPr>
          <p:cNvPr id="3" name="Subtitle 2"/>
          <p:cNvSpPr>
            <a:spLocks noGrp="1"/>
          </p:cNvSpPr>
          <p:nvPr>
            <p:ph type="subTitle" idx="1"/>
          </p:nvPr>
        </p:nvSpPr>
        <p:spPr>
          <a:xfrm>
            <a:off x="1371600" y="4495800"/>
            <a:ext cx="6400800" cy="1752600"/>
          </a:xfrm>
        </p:spPr>
        <p:txBody>
          <a:bodyPr>
            <a:normAutofit/>
          </a:bodyPr>
          <a:lstStyle/>
          <a:p>
            <a:r>
              <a:rPr lang="en-US" sz="2400" dirty="0" smtClean="0">
                <a:solidFill>
                  <a:schemeClr val="tx1"/>
                </a:solidFill>
              </a:rPr>
              <a:t>Team Member Names</a:t>
            </a:r>
          </a:p>
          <a:p>
            <a:r>
              <a:rPr lang="en-US" sz="2400" dirty="0" smtClean="0">
                <a:solidFill>
                  <a:schemeClr val="tx1"/>
                </a:solidFill>
              </a:rPr>
              <a:t>Name of Company / Department</a:t>
            </a:r>
          </a:p>
          <a:p>
            <a:r>
              <a:rPr lang="en-US" sz="2400" dirty="0" smtClean="0">
                <a:solidFill>
                  <a:schemeClr val="tx1"/>
                </a:solidFill>
              </a:rPr>
              <a:t>Date</a:t>
            </a:r>
            <a:endParaRPr lang="en-US" sz="2400" dirty="0">
              <a:solidFill>
                <a:schemeClr val="tx1"/>
              </a:solidFill>
            </a:endParaRPr>
          </a:p>
        </p:txBody>
      </p:sp>
      <p:sp>
        <p:nvSpPr>
          <p:cNvPr id="4" name="TextBox 3"/>
          <p:cNvSpPr txBox="1"/>
          <p:nvPr/>
        </p:nvSpPr>
        <p:spPr>
          <a:xfrm>
            <a:off x="6858000" y="381000"/>
            <a:ext cx="1143000" cy="369332"/>
          </a:xfrm>
          <a:prstGeom prst="rect">
            <a:avLst/>
          </a:prstGeom>
          <a:noFill/>
        </p:spPr>
        <p:txBody>
          <a:bodyPr wrap="square" rtlCol="0">
            <a:spAutoFit/>
          </a:bodyPr>
          <a:lstStyle/>
          <a:p>
            <a:pPr algn="ctr"/>
            <a:r>
              <a:rPr lang="en-US" dirty="0" smtClean="0"/>
              <a:t>Logo</a:t>
            </a:r>
            <a:endParaRPr lang="en-US" dirty="0"/>
          </a:p>
        </p:txBody>
      </p:sp>
      <p:sp>
        <p:nvSpPr>
          <p:cNvPr id="5" name="TextBox 4"/>
          <p:cNvSpPr txBox="1"/>
          <p:nvPr/>
        </p:nvSpPr>
        <p:spPr>
          <a:xfrm>
            <a:off x="3581400" y="3509205"/>
            <a:ext cx="1981200" cy="923330"/>
          </a:xfrm>
          <a:prstGeom prst="rect">
            <a:avLst/>
          </a:prstGeom>
          <a:noFill/>
        </p:spPr>
        <p:txBody>
          <a:bodyPr wrap="square" rtlCol="0">
            <a:spAutoFit/>
          </a:bodyPr>
          <a:lstStyle/>
          <a:p>
            <a:pPr algn="ctr"/>
            <a:endParaRPr lang="en-US" dirty="0" smtClean="0"/>
          </a:p>
          <a:p>
            <a:pPr algn="ctr"/>
            <a:r>
              <a:rPr lang="en-US" dirty="0" smtClean="0"/>
              <a:t>Graphic</a:t>
            </a:r>
          </a:p>
          <a:p>
            <a:pPr algn="ctr"/>
            <a:endParaRPr lang="en-US" dirty="0"/>
          </a:p>
        </p:txBody>
      </p:sp>
    </p:spTree>
    <p:extLst>
      <p:ext uri="{BB962C8B-B14F-4D97-AF65-F5344CB8AC3E}">
        <p14:creationId xmlns:p14="http://schemas.microsoft.com/office/powerpoint/2010/main" val="753572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Product Plan</a:t>
            </a:r>
            <a:endParaRPr lang="en-US" dirty="0">
              <a:solidFill>
                <a:srgbClr val="0070C0"/>
              </a:solidFill>
            </a:endParaRPr>
          </a:p>
        </p:txBody>
      </p:sp>
      <p:sp>
        <p:nvSpPr>
          <p:cNvPr id="3" name="Date Placeholder 2"/>
          <p:cNvSpPr>
            <a:spLocks noGrp="1"/>
          </p:cNvSpPr>
          <p:nvPr>
            <p:ph type="dt" sz="half" idx="10"/>
          </p:nvPr>
        </p:nvSpPr>
        <p:spPr/>
        <p:txBody>
          <a:bodyPr/>
          <a:lstStyle/>
          <a:p>
            <a:fld id="{96B09EE0-B7A4-4F1A-9E6B-9EDC8C128B30}" type="datetime1">
              <a:rPr lang="en-US" smtClean="0"/>
              <a:t>7/5/2019</a:t>
            </a:fld>
            <a:endParaRPr lang="en-US" dirty="0"/>
          </a:p>
        </p:txBody>
      </p:sp>
      <p:sp>
        <p:nvSpPr>
          <p:cNvPr id="4" name="Footer Placeholder 3"/>
          <p:cNvSpPr>
            <a:spLocks noGrp="1"/>
          </p:cNvSpPr>
          <p:nvPr>
            <p:ph type="ftr" sz="quarter" idx="11"/>
          </p:nvPr>
        </p:nvSpPr>
        <p:spPr/>
        <p:txBody>
          <a:bodyPr/>
          <a:lstStyle/>
          <a:p>
            <a:r>
              <a:rPr lang="en-US" dirty="0" smtClean="0"/>
              <a:t>Investor Presentation Template</a:t>
            </a:r>
            <a:endParaRPr lang="en-US" dirty="0"/>
          </a:p>
        </p:txBody>
      </p:sp>
      <p:sp>
        <p:nvSpPr>
          <p:cNvPr id="5" name="Slide Number Placeholder 4"/>
          <p:cNvSpPr>
            <a:spLocks noGrp="1"/>
          </p:cNvSpPr>
          <p:nvPr>
            <p:ph type="sldNum" sz="quarter" idx="12"/>
          </p:nvPr>
        </p:nvSpPr>
        <p:spPr/>
        <p:txBody>
          <a:bodyPr/>
          <a:lstStyle/>
          <a:p>
            <a:fld id="{4C66DAA0-1DFB-41B2-9027-437B78C230E0}" type="slidenum">
              <a:rPr lang="en-US" smtClean="0"/>
              <a:t>20</a:t>
            </a:fld>
            <a:endParaRPr lang="en-US" dirty="0"/>
          </a:p>
        </p:txBody>
      </p:sp>
      <p:pic>
        <p:nvPicPr>
          <p:cNvPr id="6" name="Google Shape;174;p17"/>
          <p:cNvPicPr preferRelativeResize="0"/>
          <p:nvPr/>
        </p:nvPicPr>
        <p:blipFill>
          <a:blip r:embed="rId3">
            <a:alphaModFix/>
          </a:blip>
          <a:stretch>
            <a:fillRect/>
          </a:stretch>
        </p:blipFill>
        <p:spPr>
          <a:xfrm>
            <a:off x="2743200" y="1646169"/>
            <a:ext cx="4620292" cy="4481650"/>
          </a:xfrm>
          <a:prstGeom prst="rect">
            <a:avLst/>
          </a:prstGeom>
          <a:noFill/>
          <a:ln>
            <a:noFill/>
          </a:ln>
        </p:spPr>
      </p:pic>
      <p:sp>
        <p:nvSpPr>
          <p:cNvPr id="7" name="Google Shape;172;p17"/>
          <p:cNvSpPr txBox="1">
            <a:spLocks/>
          </p:cNvSpPr>
          <p:nvPr/>
        </p:nvSpPr>
        <p:spPr>
          <a:xfrm>
            <a:off x="289800" y="2514600"/>
            <a:ext cx="2453400" cy="1874980"/>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600" dirty="0" smtClean="0">
                <a:solidFill>
                  <a:srgbClr val="0070C0"/>
                </a:solidFill>
              </a:rPr>
              <a:t>Flowchart: Wheelchair Sensors</a:t>
            </a:r>
            <a:endParaRPr lang="en-US" sz="3600" dirty="0">
              <a:solidFill>
                <a:srgbClr val="0070C0"/>
              </a:solidFill>
            </a:endParaRPr>
          </a:p>
        </p:txBody>
      </p:sp>
      <p:sp>
        <p:nvSpPr>
          <p:cNvPr id="8" name="TextBox 7"/>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Product Process Slide</a:t>
            </a:r>
            <a:endParaRPr lang="en-US" dirty="0">
              <a:solidFill>
                <a:schemeClr val="accent1">
                  <a:lumMod val="75000"/>
                </a:schemeClr>
              </a:solidFill>
            </a:endParaRPr>
          </a:p>
        </p:txBody>
      </p:sp>
    </p:spTree>
    <p:extLst>
      <p:ext uri="{BB962C8B-B14F-4D97-AF65-F5344CB8AC3E}">
        <p14:creationId xmlns:p14="http://schemas.microsoft.com/office/powerpoint/2010/main" val="246224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DBFC3-0788-4248-8411-24E89D0272A1}"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21</a:t>
            </a:fld>
            <a:endParaRPr lang="en-US" dirty="0"/>
          </a:p>
        </p:txBody>
      </p:sp>
      <p:grpSp>
        <p:nvGrpSpPr>
          <p:cNvPr id="8" name="Group 7"/>
          <p:cNvGrpSpPr/>
          <p:nvPr/>
        </p:nvGrpSpPr>
        <p:grpSpPr>
          <a:xfrm>
            <a:off x="1143000" y="152400"/>
            <a:ext cx="6629400" cy="5760720"/>
            <a:chOff x="1143000" y="152400"/>
            <a:chExt cx="6629400" cy="576072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629400"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28800" y="152400"/>
              <a:ext cx="5333999" cy="369332"/>
            </a:xfrm>
            <a:prstGeom prst="rect">
              <a:avLst/>
            </a:prstGeom>
            <a:noFill/>
          </p:spPr>
          <p:txBody>
            <a:bodyPr wrap="square" rtlCol="0">
              <a:spAutoFit/>
            </a:bodyPr>
            <a:lstStyle/>
            <a:p>
              <a:pPr algn="ctr"/>
              <a:r>
                <a:rPr lang="en-US" dirty="0" smtClean="0">
                  <a:solidFill>
                    <a:schemeClr val="accent1">
                      <a:lumMod val="75000"/>
                    </a:schemeClr>
                  </a:solidFill>
                </a:rPr>
                <a:t>Anatomy of a Technology Roadmap Slide</a:t>
              </a:r>
              <a:endParaRPr lang="en-US" dirty="0">
                <a:solidFill>
                  <a:schemeClr val="accent1">
                    <a:lumMod val="75000"/>
                  </a:schemeClr>
                </a:solidFill>
              </a:endParaRPr>
            </a:p>
          </p:txBody>
        </p:sp>
      </p:grpSp>
    </p:spTree>
    <p:extLst>
      <p:ext uri="{BB962C8B-B14F-4D97-AF65-F5344CB8AC3E}">
        <p14:creationId xmlns:p14="http://schemas.microsoft.com/office/powerpoint/2010/main" val="29332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CDA5D-B3A4-42C2-88A8-270EE8E4FB5E}"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22</a:t>
            </a:fld>
            <a:endParaRPr lang="en-US" dirty="0"/>
          </a:p>
        </p:txBody>
      </p:sp>
      <p:grpSp>
        <p:nvGrpSpPr>
          <p:cNvPr id="9" name="Group 8"/>
          <p:cNvGrpSpPr/>
          <p:nvPr/>
        </p:nvGrpSpPr>
        <p:grpSpPr>
          <a:xfrm>
            <a:off x="457200" y="152400"/>
            <a:ext cx="8077200" cy="5715000"/>
            <a:chOff x="1066800" y="-4755"/>
            <a:chExt cx="6705600" cy="4804302"/>
          </a:xfrm>
        </p:grpSpPr>
        <p:pic>
          <p:nvPicPr>
            <p:cNvPr id="5" name="picture"/>
            <p:cNvPicPr/>
            <p:nvPr/>
          </p:nvPicPr>
          <p:blipFill>
            <a:blip r:embed="rId3">
              <a:extLst>
                <a:ext uri="{28A0092B-C50C-407E-A947-70E740481C1C}">
                  <a14:useLocalDpi xmlns:a14="http://schemas.microsoft.com/office/drawing/2010/main" val="0"/>
                </a:ext>
              </a:extLst>
            </a:blip>
            <a:srcRect t="752" b="-1"/>
            <a:stretch>
              <a:fillRect/>
            </a:stretch>
          </p:blipFill>
          <p:spPr bwMode="auto">
            <a:xfrm>
              <a:off x="1066800" y="1294030"/>
              <a:ext cx="6705600" cy="3505517"/>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955138" y="-4755"/>
              <a:ext cx="5333999" cy="310478"/>
            </a:xfrm>
            <a:prstGeom prst="rect">
              <a:avLst/>
            </a:prstGeom>
            <a:noFill/>
          </p:spPr>
          <p:txBody>
            <a:bodyPr wrap="square" rtlCol="0">
              <a:spAutoFit/>
            </a:bodyPr>
            <a:lstStyle/>
            <a:p>
              <a:pPr algn="ctr"/>
              <a:r>
                <a:rPr lang="en-US" dirty="0" smtClean="0">
                  <a:solidFill>
                    <a:schemeClr val="accent1">
                      <a:lumMod val="75000"/>
                    </a:schemeClr>
                  </a:solidFill>
                </a:rPr>
                <a:t>Anatomy of a Technology Roadmap Slide</a:t>
              </a:r>
              <a:endParaRPr lang="en-US" dirty="0">
                <a:solidFill>
                  <a:schemeClr val="accent1">
                    <a:lumMod val="75000"/>
                  </a:schemeClr>
                </a:solidFill>
              </a:endParaRPr>
            </a:p>
          </p:txBody>
        </p:sp>
      </p:grpSp>
    </p:spTree>
    <p:extLst>
      <p:ext uri="{BB962C8B-B14F-4D97-AF65-F5344CB8AC3E}">
        <p14:creationId xmlns:p14="http://schemas.microsoft.com/office/powerpoint/2010/main" val="310347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Competitors</a:t>
            </a:r>
            <a:endParaRPr lang="en-US" sz="4000" dirty="0"/>
          </a:p>
        </p:txBody>
      </p:sp>
      <p:sp>
        <p:nvSpPr>
          <p:cNvPr id="3" name="Content Placeholder 2"/>
          <p:cNvSpPr>
            <a:spLocks noGrp="1"/>
          </p:cNvSpPr>
          <p:nvPr>
            <p:ph idx="1"/>
          </p:nvPr>
        </p:nvSpPr>
        <p:spPr>
          <a:xfrm>
            <a:off x="457200" y="1600200"/>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an informative title. Ex., “Competitor Technology” or “Competitor Technology Limitations” </a:t>
            </a:r>
          </a:p>
        </p:txBody>
      </p:sp>
      <p:sp>
        <p:nvSpPr>
          <p:cNvPr id="5" name="Rectangle 4"/>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153840"/>
            <a:ext cx="1905000" cy="3693319"/>
          </a:xfrm>
          <a:prstGeom prst="rect">
            <a:avLst/>
          </a:prstGeom>
          <a:noFill/>
        </p:spPr>
        <p:txBody>
          <a:bodyPr wrap="square" rtlCol="0">
            <a:spAutoFit/>
          </a:bodyPr>
          <a:lstStyle/>
          <a:p>
            <a:r>
              <a:rPr lang="en-US" dirty="0" smtClean="0"/>
              <a:t>Insert Graphic</a:t>
            </a:r>
          </a:p>
          <a:p>
            <a:endParaRPr lang="en-US" dirty="0"/>
          </a:p>
          <a:p>
            <a:r>
              <a:rPr lang="en-US" dirty="0" smtClean="0"/>
              <a:t>Ex., </a:t>
            </a:r>
            <a:r>
              <a:rPr lang="en-US" dirty="0"/>
              <a:t>T</a:t>
            </a:r>
            <a:r>
              <a:rPr lang="en-US" dirty="0" smtClean="0"/>
              <a:t>able of competitors with strengths and weaknesses</a:t>
            </a:r>
          </a:p>
          <a:p>
            <a:endParaRPr lang="en-US" dirty="0"/>
          </a:p>
          <a:p>
            <a:r>
              <a:rPr lang="en-US" dirty="0" smtClean="0"/>
              <a:t>Ex., Logos of competitors</a:t>
            </a:r>
          </a:p>
          <a:p>
            <a:endParaRPr lang="en-US" dirty="0"/>
          </a:p>
          <a:p>
            <a:r>
              <a:rPr lang="en-US" dirty="0" smtClean="0"/>
              <a:t>Ex., Photos of competitor products</a:t>
            </a:r>
            <a:endParaRPr lang="en-US" dirty="0"/>
          </a:p>
        </p:txBody>
      </p:sp>
      <p:sp>
        <p:nvSpPr>
          <p:cNvPr id="7" name="Date Placeholder 6"/>
          <p:cNvSpPr>
            <a:spLocks noGrp="1"/>
          </p:cNvSpPr>
          <p:nvPr>
            <p:ph type="dt" sz="half" idx="10"/>
          </p:nvPr>
        </p:nvSpPr>
        <p:spPr/>
        <p:txBody>
          <a:bodyPr/>
          <a:lstStyle/>
          <a:p>
            <a:fld id="{594A670F-3728-43CC-90B5-15EB166A4B56}"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23</a:t>
            </a:fld>
            <a:endParaRPr lang="en-US" dirty="0"/>
          </a:p>
        </p:txBody>
      </p:sp>
    </p:spTree>
    <p:extLst>
      <p:ext uri="{BB962C8B-B14F-4D97-AF65-F5344CB8AC3E}">
        <p14:creationId xmlns:p14="http://schemas.microsoft.com/office/powerpoint/2010/main" val="220182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A7754-C122-4307-A001-D6F7FC45F797}"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24</a:t>
            </a:fld>
            <a:endParaRPr lang="en-US" dirty="0"/>
          </a:p>
        </p:txBody>
      </p:sp>
      <p:grpSp>
        <p:nvGrpSpPr>
          <p:cNvPr id="8" name="Group 7"/>
          <p:cNvGrpSpPr/>
          <p:nvPr/>
        </p:nvGrpSpPr>
        <p:grpSpPr>
          <a:xfrm>
            <a:off x="990600" y="152400"/>
            <a:ext cx="7086600" cy="6050280"/>
            <a:chOff x="990600" y="152400"/>
            <a:chExt cx="7086600" cy="605028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086600"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Competitor Slide</a:t>
              </a:r>
              <a:endParaRPr lang="en-US" dirty="0">
                <a:solidFill>
                  <a:schemeClr val="accent1">
                    <a:lumMod val="75000"/>
                  </a:schemeClr>
                </a:solidFill>
              </a:endParaRPr>
            </a:p>
          </p:txBody>
        </p:sp>
      </p:grpSp>
    </p:spTree>
    <p:extLst>
      <p:ext uri="{BB962C8B-B14F-4D97-AF65-F5344CB8AC3E}">
        <p14:creationId xmlns:p14="http://schemas.microsoft.com/office/powerpoint/2010/main" val="6488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ED37B-5EF2-47AB-BB5D-ED97D8B50184}"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25</a:t>
            </a:fld>
            <a:endParaRPr lang="en-US" dirty="0"/>
          </a:p>
        </p:txBody>
      </p:sp>
      <p:grpSp>
        <p:nvGrpSpPr>
          <p:cNvPr id="5" name="Group 4"/>
          <p:cNvGrpSpPr/>
          <p:nvPr/>
        </p:nvGrpSpPr>
        <p:grpSpPr>
          <a:xfrm>
            <a:off x="1219200" y="152400"/>
            <a:ext cx="6781800" cy="6042363"/>
            <a:chOff x="1219200" y="152400"/>
            <a:chExt cx="6781800" cy="6042363"/>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9323"/>
              <a:ext cx="6781800" cy="542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Competitor Slide</a:t>
              </a:r>
              <a:endParaRPr lang="en-US" dirty="0">
                <a:solidFill>
                  <a:schemeClr val="accent1">
                    <a:lumMod val="75000"/>
                  </a:schemeClr>
                </a:solidFill>
              </a:endParaRPr>
            </a:p>
          </p:txBody>
        </p:sp>
      </p:grpSp>
    </p:spTree>
    <p:extLst>
      <p:ext uri="{BB962C8B-B14F-4D97-AF65-F5344CB8AC3E}">
        <p14:creationId xmlns:p14="http://schemas.microsoft.com/office/powerpoint/2010/main" val="13650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Operations</a:t>
            </a:r>
            <a:endParaRPr lang="en-US" sz="4000" dirty="0"/>
          </a:p>
        </p:txBody>
      </p:sp>
      <p:sp>
        <p:nvSpPr>
          <p:cNvPr id="3" name="Content Placeholder 2"/>
          <p:cNvSpPr>
            <a:spLocks noGrp="1"/>
          </p:cNvSpPr>
          <p:nvPr>
            <p:ph idx="1"/>
          </p:nvPr>
        </p:nvSpPr>
        <p:spPr>
          <a:xfrm>
            <a:off x="5715000" y="1668878"/>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 title that engages the audience. Ex., “Operation Start-up Plan” or “Operation Plan for XYZ Product”</a:t>
            </a:r>
          </a:p>
        </p:txBody>
      </p:sp>
      <p:sp>
        <p:nvSpPr>
          <p:cNvPr id="5" name="Rectangle 4"/>
          <p:cNvSpPr/>
          <p:nvPr/>
        </p:nvSpPr>
        <p:spPr>
          <a:xfrm>
            <a:off x="4572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19200" y="2362200"/>
            <a:ext cx="1905000" cy="3139321"/>
          </a:xfrm>
          <a:prstGeom prst="rect">
            <a:avLst/>
          </a:prstGeom>
          <a:noFill/>
        </p:spPr>
        <p:txBody>
          <a:bodyPr wrap="square" rtlCol="0">
            <a:spAutoFit/>
          </a:bodyPr>
          <a:lstStyle/>
          <a:p>
            <a:r>
              <a:rPr lang="en-US" dirty="0" smtClean="0"/>
              <a:t>Insert Graphic</a:t>
            </a:r>
          </a:p>
          <a:p>
            <a:endParaRPr lang="en-US" dirty="0"/>
          </a:p>
          <a:p>
            <a:r>
              <a:rPr lang="en-US" dirty="0" smtClean="0"/>
              <a:t>Ex., Photo of production facility</a:t>
            </a:r>
          </a:p>
          <a:p>
            <a:endParaRPr lang="en-US" dirty="0"/>
          </a:p>
          <a:p>
            <a:r>
              <a:rPr lang="en-US" dirty="0" smtClean="0"/>
              <a:t>Ex., List of suppliers or Map of supplier routes</a:t>
            </a:r>
          </a:p>
          <a:p>
            <a:endParaRPr lang="en-US" dirty="0"/>
          </a:p>
          <a:p>
            <a:r>
              <a:rPr lang="en-US" dirty="0" smtClean="0"/>
              <a:t>Ex., Flow chart of Operation steps</a:t>
            </a:r>
            <a:endParaRPr lang="en-US" dirty="0"/>
          </a:p>
        </p:txBody>
      </p:sp>
      <p:sp>
        <p:nvSpPr>
          <p:cNvPr id="7" name="Date Placeholder 6"/>
          <p:cNvSpPr>
            <a:spLocks noGrp="1"/>
          </p:cNvSpPr>
          <p:nvPr>
            <p:ph type="dt" sz="half" idx="10"/>
          </p:nvPr>
        </p:nvSpPr>
        <p:spPr/>
        <p:txBody>
          <a:bodyPr/>
          <a:lstStyle/>
          <a:p>
            <a:fld id="{5396261B-21B4-4269-9B91-FF521A2A84F3}"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26</a:t>
            </a:fld>
            <a:endParaRPr lang="en-US" dirty="0"/>
          </a:p>
        </p:txBody>
      </p:sp>
    </p:spTree>
    <p:extLst>
      <p:ext uri="{BB962C8B-B14F-4D97-AF65-F5344CB8AC3E}">
        <p14:creationId xmlns:p14="http://schemas.microsoft.com/office/powerpoint/2010/main" val="25462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033DC-5565-4261-9352-C220795364FB}"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27</a:t>
            </a:fld>
            <a:endParaRPr lang="en-US" dirty="0"/>
          </a:p>
        </p:txBody>
      </p:sp>
      <p:grpSp>
        <p:nvGrpSpPr>
          <p:cNvPr id="10" name="Group 9"/>
          <p:cNvGrpSpPr/>
          <p:nvPr/>
        </p:nvGrpSpPr>
        <p:grpSpPr>
          <a:xfrm>
            <a:off x="914400" y="457200"/>
            <a:ext cx="7467600" cy="5829300"/>
            <a:chOff x="914400" y="457200"/>
            <a:chExt cx="7467600" cy="58293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85800"/>
              <a:ext cx="7467600" cy="5600700"/>
            </a:xfrm>
            <a:prstGeom prst="rect">
              <a:avLst/>
            </a:prstGeom>
          </p:spPr>
        </p:pic>
        <p:sp>
          <p:nvSpPr>
            <p:cNvPr id="9" name="TextBox 8"/>
            <p:cNvSpPr txBox="1"/>
            <p:nvPr/>
          </p:nvSpPr>
          <p:spPr>
            <a:xfrm>
              <a:off x="2590800" y="457200"/>
              <a:ext cx="3962400" cy="369332"/>
            </a:xfrm>
            <a:prstGeom prst="rect">
              <a:avLst/>
            </a:prstGeom>
            <a:noFill/>
          </p:spPr>
          <p:txBody>
            <a:bodyPr wrap="square" rtlCol="0">
              <a:spAutoFit/>
            </a:bodyPr>
            <a:lstStyle/>
            <a:p>
              <a:pPr algn="ctr"/>
              <a:r>
                <a:rPr lang="en-US" dirty="0" smtClean="0">
                  <a:solidFill>
                    <a:schemeClr val="accent1">
                      <a:lumMod val="75000"/>
                    </a:schemeClr>
                  </a:solidFill>
                </a:rPr>
                <a:t>Anatomy of an Operations Slide</a:t>
              </a:r>
              <a:endParaRPr lang="en-US" dirty="0">
                <a:solidFill>
                  <a:schemeClr val="accent1">
                    <a:lumMod val="75000"/>
                  </a:schemeClr>
                </a:solidFill>
              </a:endParaRPr>
            </a:p>
          </p:txBody>
        </p:sp>
      </p:grpSp>
    </p:spTree>
    <p:extLst>
      <p:ext uri="{BB962C8B-B14F-4D97-AF65-F5344CB8AC3E}">
        <p14:creationId xmlns:p14="http://schemas.microsoft.com/office/powerpoint/2010/main" val="127396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082BC-DDD3-459C-B2E9-0DB432F176F7}"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28</a:t>
            </a:fld>
            <a:endParaRPr lang="en-US" dirty="0"/>
          </a:p>
        </p:txBody>
      </p:sp>
      <p:grpSp>
        <p:nvGrpSpPr>
          <p:cNvPr id="8" name="Group 7"/>
          <p:cNvGrpSpPr/>
          <p:nvPr/>
        </p:nvGrpSpPr>
        <p:grpSpPr>
          <a:xfrm>
            <a:off x="1219200" y="152400"/>
            <a:ext cx="6705600" cy="5897880"/>
            <a:chOff x="1219200" y="152400"/>
            <a:chExt cx="6705600" cy="589788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6705600" cy="53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an Operations Slide</a:t>
              </a:r>
              <a:endParaRPr lang="en-US" dirty="0">
                <a:solidFill>
                  <a:schemeClr val="accent1">
                    <a:lumMod val="75000"/>
                  </a:schemeClr>
                </a:solidFill>
              </a:endParaRPr>
            </a:p>
          </p:txBody>
        </p:sp>
      </p:grpSp>
    </p:spTree>
    <p:extLst>
      <p:ext uri="{BB962C8B-B14F-4D97-AF65-F5344CB8AC3E}">
        <p14:creationId xmlns:p14="http://schemas.microsoft.com/office/powerpoint/2010/main" val="254018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Alliances</a:t>
            </a:r>
            <a:endParaRPr lang="en-US" sz="4000" dirty="0"/>
          </a:p>
        </p:txBody>
      </p:sp>
      <p:sp>
        <p:nvSpPr>
          <p:cNvPr id="3" name="Content Placeholder 2"/>
          <p:cNvSpPr>
            <a:spLocks noGrp="1"/>
          </p:cNvSpPr>
          <p:nvPr>
            <p:ph idx="1"/>
          </p:nvPr>
        </p:nvSpPr>
        <p:spPr>
          <a:xfrm>
            <a:off x="457200" y="1600200"/>
            <a:ext cx="2667000" cy="4525963"/>
          </a:xfrm>
        </p:spPr>
        <p:txBody>
          <a:bodyPr>
            <a:normAutofit fontScale="92500" lnSpcReduction="10000"/>
          </a:bodyPr>
          <a:lstStyle/>
          <a:p>
            <a:r>
              <a:rPr lang="en-US" sz="2800" dirty="0" smtClean="0"/>
              <a:t>If you use text, make it readable.</a:t>
            </a:r>
          </a:p>
          <a:p>
            <a:endParaRPr lang="en-US" sz="2800" dirty="0"/>
          </a:p>
          <a:p>
            <a:r>
              <a:rPr lang="en-US" sz="2800" dirty="0" smtClean="0"/>
              <a:t>Use an informative title. Ex., “Network of Alliances” or “Alliances Build Strength”</a:t>
            </a:r>
          </a:p>
        </p:txBody>
      </p:sp>
      <p:sp>
        <p:nvSpPr>
          <p:cNvPr id="5" name="Rectangle 4"/>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153840"/>
            <a:ext cx="2057400" cy="2585323"/>
          </a:xfrm>
          <a:prstGeom prst="rect">
            <a:avLst/>
          </a:prstGeom>
          <a:noFill/>
        </p:spPr>
        <p:txBody>
          <a:bodyPr wrap="square" rtlCol="0">
            <a:spAutoFit/>
          </a:bodyPr>
          <a:lstStyle/>
          <a:p>
            <a:r>
              <a:rPr lang="en-US" dirty="0" smtClean="0"/>
              <a:t>Insert Graphic</a:t>
            </a:r>
          </a:p>
          <a:p>
            <a:endParaRPr lang="en-US" dirty="0"/>
          </a:p>
          <a:p>
            <a:r>
              <a:rPr lang="en-US" dirty="0" smtClean="0"/>
              <a:t>Ex., Diagram/web of interconnected allies</a:t>
            </a:r>
          </a:p>
          <a:p>
            <a:endParaRPr lang="en-US" dirty="0"/>
          </a:p>
          <a:p>
            <a:r>
              <a:rPr lang="en-US" dirty="0" smtClean="0"/>
              <a:t>Ex., Logos of allies</a:t>
            </a:r>
          </a:p>
          <a:p>
            <a:endParaRPr lang="en-US" dirty="0"/>
          </a:p>
          <a:p>
            <a:r>
              <a:rPr lang="en-US" dirty="0" smtClean="0"/>
              <a:t>Ex., Photos of allies</a:t>
            </a:r>
            <a:endParaRPr lang="en-US" dirty="0"/>
          </a:p>
        </p:txBody>
      </p:sp>
      <p:sp>
        <p:nvSpPr>
          <p:cNvPr id="7" name="Date Placeholder 6"/>
          <p:cNvSpPr>
            <a:spLocks noGrp="1"/>
          </p:cNvSpPr>
          <p:nvPr>
            <p:ph type="dt" sz="half" idx="10"/>
          </p:nvPr>
        </p:nvSpPr>
        <p:spPr/>
        <p:txBody>
          <a:bodyPr/>
          <a:lstStyle/>
          <a:p>
            <a:fld id="{A1D84574-00BF-435E-A310-067170337EE5}"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29</a:t>
            </a:fld>
            <a:endParaRPr lang="en-US" dirty="0"/>
          </a:p>
        </p:txBody>
      </p:sp>
    </p:spTree>
    <p:extLst>
      <p:ext uri="{BB962C8B-B14F-4D97-AF65-F5344CB8AC3E}">
        <p14:creationId xmlns:p14="http://schemas.microsoft.com/office/powerpoint/2010/main" val="411568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3154-2DE6-4D2B-9F8A-1D455C8EC442}"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3</a:t>
            </a:fld>
            <a:endParaRPr lang="en-US" dirty="0"/>
          </a:p>
        </p:txBody>
      </p:sp>
      <p:grpSp>
        <p:nvGrpSpPr>
          <p:cNvPr id="10" name="Group 9"/>
          <p:cNvGrpSpPr/>
          <p:nvPr/>
        </p:nvGrpSpPr>
        <p:grpSpPr>
          <a:xfrm>
            <a:off x="1066800" y="457200"/>
            <a:ext cx="7239000" cy="5676900"/>
            <a:chOff x="1066800" y="457200"/>
            <a:chExt cx="7239000" cy="56769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04850"/>
              <a:ext cx="7239000" cy="5429250"/>
            </a:xfrm>
            <a:prstGeom prst="rect">
              <a:avLst/>
            </a:prstGeom>
          </p:spPr>
        </p:pic>
        <p:sp>
          <p:nvSpPr>
            <p:cNvPr id="9" name="TextBox 8"/>
            <p:cNvSpPr txBox="1"/>
            <p:nvPr/>
          </p:nvSpPr>
          <p:spPr>
            <a:xfrm>
              <a:off x="2590800" y="457200"/>
              <a:ext cx="3352800" cy="381000"/>
            </a:xfrm>
            <a:prstGeom prst="rect">
              <a:avLst/>
            </a:prstGeom>
            <a:noFill/>
          </p:spPr>
          <p:txBody>
            <a:bodyPr wrap="square" rtlCol="0">
              <a:spAutoFit/>
            </a:bodyPr>
            <a:lstStyle/>
            <a:p>
              <a:pPr algn="ctr"/>
              <a:r>
                <a:rPr lang="en-US" dirty="0" smtClean="0">
                  <a:solidFill>
                    <a:schemeClr val="accent1">
                      <a:lumMod val="75000"/>
                    </a:schemeClr>
                  </a:solidFill>
                </a:rPr>
                <a:t>Anatomy of a Title Slide</a:t>
              </a:r>
              <a:endParaRPr lang="en-US" dirty="0">
                <a:solidFill>
                  <a:schemeClr val="accent1">
                    <a:lumMod val="75000"/>
                  </a:schemeClr>
                </a:solidFill>
              </a:endParaRPr>
            </a:p>
          </p:txBody>
        </p:sp>
      </p:grpSp>
    </p:spTree>
    <p:extLst>
      <p:ext uri="{BB962C8B-B14F-4D97-AF65-F5344CB8AC3E}">
        <p14:creationId xmlns:p14="http://schemas.microsoft.com/office/powerpoint/2010/main" val="2959784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B80E2-9405-447C-94DF-EB88FBCB3D8E}"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30</a:t>
            </a:fld>
            <a:endParaRPr lang="en-US" dirty="0"/>
          </a:p>
        </p:txBody>
      </p:sp>
      <p:grpSp>
        <p:nvGrpSpPr>
          <p:cNvPr id="8" name="Group 7"/>
          <p:cNvGrpSpPr/>
          <p:nvPr/>
        </p:nvGrpSpPr>
        <p:grpSpPr>
          <a:xfrm>
            <a:off x="1295400" y="152400"/>
            <a:ext cx="6781800" cy="5958840"/>
            <a:chOff x="1295400" y="152400"/>
            <a:chExt cx="6781800" cy="595884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781800" cy="542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an Alliances Slide</a:t>
              </a:r>
              <a:endParaRPr lang="en-US" dirty="0">
                <a:solidFill>
                  <a:schemeClr val="accent1">
                    <a:lumMod val="75000"/>
                  </a:schemeClr>
                </a:solidFill>
              </a:endParaRPr>
            </a:p>
          </p:txBody>
        </p:sp>
      </p:grpSp>
    </p:spTree>
    <p:extLst>
      <p:ext uri="{BB962C8B-B14F-4D97-AF65-F5344CB8AC3E}">
        <p14:creationId xmlns:p14="http://schemas.microsoft.com/office/powerpoint/2010/main" val="517541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Management Team, Board of          Directors, and Advisors</a:t>
            </a:r>
            <a:endParaRPr lang="en-US" sz="4000" dirty="0"/>
          </a:p>
        </p:txBody>
      </p:sp>
      <p:sp>
        <p:nvSpPr>
          <p:cNvPr id="3" name="Content Placeholder 2"/>
          <p:cNvSpPr>
            <a:spLocks noGrp="1"/>
          </p:cNvSpPr>
          <p:nvPr>
            <p:ph idx="1"/>
          </p:nvPr>
        </p:nvSpPr>
        <p:spPr>
          <a:xfrm>
            <a:off x="5715000" y="1668878"/>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an informative title to engage the audience. Ex., “Leadership Team for XYZ Product”</a:t>
            </a:r>
          </a:p>
        </p:txBody>
      </p:sp>
      <p:sp>
        <p:nvSpPr>
          <p:cNvPr id="5" name="Rectangle 4"/>
          <p:cNvSpPr/>
          <p:nvPr/>
        </p:nvSpPr>
        <p:spPr>
          <a:xfrm>
            <a:off x="4572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19200" y="2362200"/>
            <a:ext cx="1981200" cy="3693319"/>
          </a:xfrm>
          <a:prstGeom prst="rect">
            <a:avLst/>
          </a:prstGeom>
          <a:noFill/>
        </p:spPr>
        <p:txBody>
          <a:bodyPr wrap="square" rtlCol="0">
            <a:spAutoFit/>
          </a:bodyPr>
          <a:lstStyle/>
          <a:p>
            <a:r>
              <a:rPr lang="en-US" dirty="0" smtClean="0"/>
              <a:t>Insert Graphic</a:t>
            </a:r>
          </a:p>
          <a:p>
            <a:endParaRPr lang="en-US" dirty="0"/>
          </a:p>
          <a:p>
            <a:r>
              <a:rPr lang="en-US" dirty="0" smtClean="0"/>
              <a:t>Ex., Organization chart of your management team</a:t>
            </a:r>
          </a:p>
          <a:p>
            <a:endParaRPr lang="en-US" dirty="0"/>
          </a:p>
          <a:p>
            <a:r>
              <a:rPr lang="en-US" dirty="0" smtClean="0"/>
              <a:t>Ex., Photos of your Bd. </a:t>
            </a:r>
            <a:r>
              <a:rPr lang="en-US" dirty="0"/>
              <a:t>o</a:t>
            </a:r>
            <a:r>
              <a:rPr lang="en-US" dirty="0" smtClean="0"/>
              <a:t>f Directors</a:t>
            </a:r>
          </a:p>
          <a:p>
            <a:endParaRPr lang="en-US" dirty="0"/>
          </a:p>
          <a:p>
            <a:r>
              <a:rPr lang="en-US" dirty="0" smtClean="0"/>
              <a:t>Ex., Logos of the companies affiliated with your Advisors</a:t>
            </a:r>
            <a:endParaRPr lang="en-US" dirty="0"/>
          </a:p>
        </p:txBody>
      </p:sp>
      <p:sp>
        <p:nvSpPr>
          <p:cNvPr id="7" name="Date Placeholder 6"/>
          <p:cNvSpPr>
            <a:spLocks noGrp="1"/>
          </p:cNvSpPr>
          <p:nvPr>
            <p:ph type="dt" sz="half" idx="10"/>
          </p:nvPr>
        </p:nvSpPr>
        <p:spPr/>
        <p:txBody>
          <a:bodyPr/>
          <a:lstStyle/>
          <a:p>
            <a:fld id="{DE5C0D54-ACE8-4333-9249-EFD100DA114B}"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31</a:t>
            </a:fld>
            <a:endParaRPr lang="en-US" dirty="0"/>
          </a:p>
        </p:txBody>
      </p:sp>
    </p:spTree>
    <p:extLst>
      <p:ext uri="{BB962C8B-B14F-4D97-AF65-F5344CB8AC3E}">
        <p14:creationId xmlns:p14="http://schemas.microsoft.com/office/powerpoint/2010/main" val="281052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DB72A-484C-40D4-8FCF-C5EFE4AEFA9B}"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32</a:t>
            </a:fld>
            <a:endParaRPr lang="en-US" dirty="0"/>
          </a:p>
        </p:txBody>
      </p:sp>
      <p:grpSp>
        <p:nvGrpSpPr>
          <p:cNvPr id="8" name="Group 7"/>
          <p:cNvGrpSpPr/>
          <p:nvPr/>
        </p:nvGrpSpPr>
        <p:grpSpPr>
          <a:xfrm>
            <a:off x="1066800" y="166382"/>
            <a:ext cx="7010400" cy="5868658"/>
            <a:chOff x="1066800" y="166382"/>
            <a:chExt cx="7010400" cy="5868658"/>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1732"/>
              <a:ext cx="7010400" cy="551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55829" y="166382"/>
              <a:ext cx="4474723" cy="369332"/>
            </a:xfrm>
            <a:prstGeom prst="rect">
              <a:avLst/>
            </a:prstGeom>
            <a:noFill/>
          </p:spPr>
          <p:txBody>
            <a:bodyPr wrap="square" rtlCol="0">
              <a:spAutoFit/>
            </a:bodyPr>
            <a:lstStyle/>
            <a:p>
              <a:pPr algn="ctr"/>
              <a:r>
                <a:rPr lang="en-US" dirty="0" smtClean="0">
                  <a:solidFill>
                    <a:schemeClr val="accent1">
                      <a:lumMod val="75000"/>
                    </a:schemeClr>
                  </a:solidFill>
                </a:rPr>
                <a:t>Anatomy of an Alliances Slide</a:t>
              </a:r>
              <a:endParaRPr lang="en-US" dirty="0">
                <a:solidFill>
                  <a:schemeClr val="accent1">
                    <a:lumMod val="75000"/>
                  </a:schemeClr>
                </a:solidFill>
              </a:endParaRPr>
            </a:p>
          </p:txBody>
        </p:sp>
      </p:grpSp>
    </p:spTree>
    <p:extLst>
      <p:ext uri="{BB962C8B-B14F-4D97-AF65-F5344CB8AC3E}">
        <p14:creationId xmlns:p14="http://schemas.microsoft.com/office/powerpoint/2010/main" val="339382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Pro-forma Financials</a:t>
            </a:r>
            <a:endParaRPr lang="en-US" sz="4000" dirty="0"/>
          </a:p>
        </p:txBody>
      </p:sp>
      <p:sp>
        <p:nvSpPr>
          <p:cNvPr id="3" name="Content Placeholder 2"/>
          <p:cNvSpPr>
            <a:spLocks noGrp="1"/>
          </p:cNvSpPr>
          <p:nvPr>
            <p:ph idx="1"/>
          </p:nvPr>
        </p:nvSpPr>
        <p:spPr>
          <a:xfrm>
            <a:off x="457200" y="1600200"/>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an informative title. Ex., “Pro-Forma Financials” or “Projected ROI and Expenditures”</a:t>
            </a:r>
          </a:p>
        </p:txBody>
      </p:sp>
      <p:sp>
        <p:nvSpPr>
          <p:cNvPr id="5" name="Rectangle 4"/>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153840"/>
            <a:ext cx="2209800" cy="3416320"/>
          </a:xfrm>
          <a:prstGeom prst="rect">
            <a:avLst/>
          </a:prstGeom>
          <a:noFill/>
        </p:spPr>
        <p:txBody>
          <a:bodyPr wrap="square" rtlCol="0">
            <a:spAutoFit/>
          </a:bodyPr>
          <a:lstStyle/>
          <a:p>
            <a:r>
              <a:rPr lang="en-US" dirty="0" smtClean="0"/>
              <a:t>Insert Graphic</a:t>
            </a:r>
          </a:p>
          <a:p>
            <a:endParaRPr lang="en-US" dirty="0"/>
          </a:p>
          <a:p>
            <a:r>
              <a:rPr lang="en-US" dirty="0" smtClean="0"/>
              <a:t>Ex., Line Graph (the “hockey stick”) of Profit, Loss and ROI on one slide</a:t>
            </a:r>
          </a:p>
          <a:p>
            <a:endParaRPr lang="en-US" dirty="0"/>
          </a:p>
          <a:p>
            <a:r>
              <a:rPr lang="en-US" dirty="0" smtClean="0"/>
              <a:t>Ex., Pie chart of expenditure of investor funds on a second slide</a:t>
            </a:r>
          </a:p>
          <a:p>
            <a:endParaRPr lang="en-US" dirty="0">
              <a:solidFill>
                <a:srgbClr val="FF0000"/>
              </a:solidFill>
            </a:endParaRPr>
          </a:p>
        </p:txBody>
      </p:sp>
      <p:sp>
        <p:nvSpPr>
          <p:cNvPr id="7" name="Date Placeholder 6"/>
          <p:cNvSpPr>
            <a:spLocks noGrp="1"/>
          </p:cNvSpPr>
          <p:nvPr>
            <p:ph type="dt" sz="half" idx="10"/>
          </p:nvPr>
        </p:nvSpPr>
        <p:spPr/>
        <p:txBody>
          <a:bodyPr/>
          <a:lstStyle/>
          <a:p>
            <a:fld id="{321CFF46-5957-4F8A-82E1-12B8E1C9F922}"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33</a:t>
            </a:fld>
            <a:endParaRPr lang="en-US" dirty="0"/>
          </a:p>
        </p:txBody>
      </p:sp>
    </p:spTree>
    <p:extLst>
      <p:ext uri="{BB962C8B-B14F-4D97-AF65-F5344CB8AC3E}">
        <p14:creationId xmlns:p14="http://schemas.microsoft.com/office/powerpoint/2010/main" val="178482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902F8-1DB2-4963-AFFF-BB54C959A735}"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34</a:t>
            </a:fld>
            <a:endParaRPr lang="en-US" dirty="0"/>
          </a:p>
        </p:txBody>
      </p:sp>
      <p:grpSp>
        <p:nvGrpSpPr>
          <p:cNvPr id="8" name="Group 7"/>
          <p:cNvGrpSpPr/>
          <p:nvPr/>
        </p:nvGrpSpPr>
        <p:grpSpPr>
          <a:xfrm>
            <a:off x="1009650" y="152400"/>
            <a:ext cx="7219950" cy="6233160"/>
            <a:chOff x="1009650" y="152400"/>
            <a:chExt cx="7219950" cy="623316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609600"/>
              <a:ext cx="7219950" cy="577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Financials Slide</a:t>
              </a:r>
              <a:endParaRPr lang="en-US" dirty="0">
                <a:solidFill>
                  <a:schemeClr val="accent1">
                    <a:lumMod val="75000"/>
                  </a:schemeClr>
                </a:solidFill>
              </a:endParaRPr>
            </a:p>
          </p:txBody>
        </p:sp>
      </p:grpSp>
    </p:spTree>
    <p:extLst>
      <p:ext uri="{BB962C8B-B14F-4D97-AF65-F5344CB8AC3E}">
        <p14:creationId xmlns:p14="http://schemas.microsoft.com/office/powerpoint/2010/main" val="174625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Strategy</a:t>
            </a:r>
            <a:endParaRPr lang="en-US" dirty="0"/>
          </a:p>
        </p:txBody>
      </p:sp>
      <p:sp>
        <p:nvSpPr>
          <p:cNvPr id="3" name="Date Placeholder 2"/>
          <p:cNvSpPr>
            <a:spLocks noGrp="1"/>
          </p:cNvSpPr>
          <p:nvPr>
            <p:ph type="dt" sz="half" idx="10"/>
          </p:nvPr>
        </p:nvSpPr>
        <p:spPr/>
        <p:txBody>
          <a:bodyPr/>
          <a:lstStyle/>
          <a:p>
            <a:fld id="{3CE72640-65BC-4175-A005-9B3818906C75}" type="datetime1">
              <a:rPr lang="en-US" smtClean="0"/>
              <a:t>7/5/2019</a:t>
            </a:fld>
            <a:endParaRPr lang="en-US" dirty="0"/>
          </a:p>
        </p:txBody>
      </p:sp>
      <p:sp>
        <p:nvSpPr>
          <p:cNvPr id="4" name="Footer Placeholder 3"/>
          <p:cNvSpPr>
            <a:spLocks noGrp="1"/>
          </p:cNvSpPr>
          <p:nvPr>
            <p:ph type="ftr" sz="quarter" idx="11"/>
          </p:nvPr>
        </p:nvSpPr>
        <p:spPr/>
        <p:txBody>
          <a:bodyPr/>
          <a:lstStyle/>
          <a:p>
            <a:r>
              <a:rPr lang="en-US" dirty="0" smtClean="0"/>
              <a:t>Investor Presentation Template</a:t>
            </a:r>
            <a:endParaRPr lang="en-US" dirty="0"/>
          </a:p>
        </p:txBody>
      </p:sp>
      <p:sp>
        <p:nvSpPr>
          <p:cNvPr id="5" name="Slide Number Placeholder 4"/>
          <p:cNvSpPr>
            <a:spLocks noGrp="1"/>
          </p:cNvSpPr>
          <p:nvPr>
            <p:ph type="sldNum" sz="quarter" idx="12"/>
          </p:nvPr>
        </p:nvSpPr>
        <p:spPr/>
        <p:txBody>
          <a:bodyPr/>
          <a:lstStyle/>
          <a:p>
            <a:fld id="{4C66DAA0-1DFB-41B2-9027-437B78C230E0}" type="slidenum">
              <a:rPr lang="en-US" smtClean="0"/>
              <a:t>35</a:t>
            </a:fld>
            <a:endParaRPr lang="en-US" dirty="0"/>
          </a:p>
        </p:txBody>
      </p:sp>
      <p:sp>
        <p:nvSpPr>
          <p:cNvPr id="7" name="Content Placeholder 2"/>
          <p:cNvSpPr txBox="1">
            <a:spLocks/>
          </p:cNvSpPr>
          <p:nvPr/>
        </p:nvSpPr>
        <p:spPr>
          <a:xfrm>
            <a:off x="457200" y="1600200"/>
            <a:ext cx="26670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If you use text, make it readable.</a:t>
            </a:r>
          </a:p>
          <a:p>
            <a:endParaRPr lang="en-US" sz="2800" dirty="0" smtClean="0"/>
          </a:p>
          <a:p>
            <a:r>
              <a:rPr lang="en-US" sz="2800" dirty="0" smtClean="0"/>
              <a:t>Use an informative title. Ex., “Exit Strategy for Agri-Dronz Investors”</a:t>
            </a:r>
          </a:p>
        </p:txBody>
      </p:sp>
      <p:sp>
        <p:nvSpPr>
          <p:cNvPr id="8" name="Rectangle 7"/>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876800" y="2153840"/>
            <a:ext cx="2209800" cy="1754326"/>
          </a:xfrm>
          <a:prstGeom prst="rect">
            <a:avLst/>
          </a:prstGeom>
          <a:noFill/>
        </p:spPr>
        <p:txBody>
          <a:bodyPr wrap="square" rtlCol="0">
            <a:spAutoFit/>
          </a:bodyPr>
          <a:lstStyle/>
          <a:p>
            <a:r>
              <a:rPr lang="en-US" dirty="0" smtClean="0"/>
              <a:t>Insert Graphic</a:t>
            </a:r>
          </a:p>
          <a:p>
            <a:endParaRPr lang="en-US" dirty="0"/>
          </a:p>
          <a:p>
            <a:r>
              <a:rPr lang="en-US" dirty="0" smtClean="0"/>
              <a:t>Ex., List of strategies</a:t>
            </a:r>
          </a:p>
          <a:p>
            <a:endParaRPr lang="en-US" dirty="0"/>
          </a:p>
          <a:p>
            <a:r>
              <a:rPr lang="en-US" dirty="0" smtClean="0"/>
              <a:t>Ex., Illustration of technology</a:t>
            </a:r>
            <a:endParaRPr lang="en-US" dirty="0"/>
          </a:p>
        </p:txBody>
      </p:sp>
    </p:spTree>
    <p:extLst>
      <p:ext uri="{BB962C8B-B14F-4D97-AF65-F5344CB8AC3E}">
        <p14:creationId xmlns:p14="http://schemas.microsoft.com/office/powerpoint/2010/main" val="1560755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r>
              <a:rPr lang="en-US" b="1" dirty="0" smtClean="0">
                <a:solidFill>
                  <a:srgbClr val="C00000"/>
                </a:solidFill>
              </a:rPr>
              <a:t>Exit Strategy: </a:t>
            </a:r>
            <a:br>
              <a:rPr lang="en-US" b="1" dirty="0" smtClean="0">
                <a:solidFill>
                  <a:srgbClr val="C00000"/>
                </a:solidFill>
              </a:rPr>
            </a:br>
            <a:r>
              <a:rPr lang="en-US" b="1" dirty="0" smtClean="0">
                <a:solidFill>
                  <a:srgbClr val="C00000"/>
                </a:solidFill>
              </a:rPr>
              <a:t>Amazon Alexa Rx Investment</a:t>
            </a:r>
            <a:endParaRPr lang="en-US" b="1" dirty="0">
              <a:solidFill>
                <a:srgbClr val="C00000"/>
              </a:solidFill>
            </a:endParaRPr>
          </a:p>
        </p:txBody>
      </p:sp>
      <p:sp>
        <p:nvSpPr>
          <p:cNvPr id="3" name="Date Placeholder 2"/>
          <p:cNvSpPr>
            <a:spLocks noGrp="1"/>
          </p:cNvSpPr>
          <p:nvPr>
            <p:ph type="dt" sz="half" idx="10"/>
          </p:nvPr>
        </p:nvSpPr>
        <p:spPr/>
        <p:txBody>
          <a:bodyPr/>
          <a:lstStyle/>
          <a:p>
            <a:fld id="{7B9C4025-E483-4857-BEEE-58417F9D8330}" type="datetime1">
              <a:rPr lang="en-US" smtClean="0"/>
              <a:t>7/5/2019</a:t>
            </a:fld>
            <a:endParaRPr lang="en-US" dirty="0"/>
          </a:p>
        </p:txBody>
      </p:sp>
      <p:sp>
        <p:nvSpPr>
          <p:cNvPr id="4" name="Footer Placeholder 3"/>
          <p:cNvSpPr>
            <a:spLocks noGrp="1"/>
          </p:cNvSpPr>
          <p:nvPr>
            <p:ph type="ftr" sz="quarter" idx="11"/>
          </p:nvPr>
        </p:nvSpPr>
        <p:spPr/>
        <p:txBody>
          <a:bodyPr/>
          <a:lstStyle/>
          <a:p>
            <a:r>
              <a:rPr lang="en-US" dirty="0" smtClean="0"/>
              <a:t>Investor Presentation Template</a:t>
            </a:r>
            <a:endParaRPr lang="en-US" dirty="0"/>
          </a:p>
        </p:txBody>
      </p:sp>
      <p:sp>
        <p:nvSpPr>
          <p:cNvPr id="5" name="Slide Number Placeholder 4"/>
          <p:cNvSpPr>
            <a:spLocks noGrp="1"/>
          </p:cNvSpPr>
          <p:nvPr>
            <p:ph type="sldNum" sz="quarter" idx="12"/>
          </p:nvPr>
        </p:nvSpPr>
        <p:spPr/>
        <p:txBody>
          <a:bodyPr/>
          <a:lstStyle/>
          <a:p>
            <a:fld id="{4C66DAA0-1DFB-41B2-9027-437B78C230E0}" type="slidenum">
              <a:rPr lang="en-US" smtClean="0"/>
              <a:t>36</a:t>
            </a:fld>
            <a:endParaRPr lang="en-US" dirty="0"/>
          </a:p>
        </p:txBody>
      </p:sp>
      <p:grpSp>
        <p:nvGrpSpPr>
          <p:cNvPr id="7" name="Group 6"/>
          <p:cNvGrpSpPr/>
          <p:nvPr/>
        </p:nvGrpSpPr>
        <p:grpSpPr>
          <a:xfrm>
            <a:off x="5562600" y="1905000"/>
            <a:ext cx="2828290" cy="4114800"/>
            <a:chOff x="0" y="0"/>
            <a:chExt cx="1837690" cy="295656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37690" cy="2369820"/>
            </a:xfrm>
            <a:prstGeom prst="rect">
              <a:avLst/>
            </a:prstGeom>
          </p:spPr>
        </p:pic>
        <p:sp>
          <p:nvSpPr>
            <p:cNvPr id="9" name="Text Box 2"/>
            <p:cNvSpPr txBox="1">
              <a:spLocks noChangeArrowheads="1"/>
            </p:cNvSpPr>
            <p:nvPr/>
          </p:nvSpPr>
          <p:spPr bwMode="auto">
            <a:xfrm>
              <a:off x="0" y="2286000"/>
              <a:ext cx="1828800" cy="670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Figure #: Rough CAD model of Amazon Alexa Rx</a:t>
              </a:r>
            </a:p>
          </p:txBody>
        </p:sp>
      </p:grpSp>
      <p:sp>
        <p:nvSpPr>
          <p:cNvPr id="11" name="Content Placeholder 2"/>
          <p:cNvSpPr txBox="1">
            <a:spLocks/>
          </p:cNvSpPr>
          <p:nvPr/>
        </p:nvSpPr>
        <p:spPr>
          <a:xfrm>
            <a:off x="469900" y="1830387"/>
            <a:ext cx="41783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C00000"/>
              </a:buClr>
            </a:pPr>
            <a:r>
              <a:rPr lang="en-US" sz="3600" dirty="0" smtClean="0"/>
              <a:t>Acquisition or merger</a:t>
            </a:r>
          </a:p>
          <a:p>
            <a:pPr>
              <a:buClr>
                <a:srgbClr val="C00000"/>
              </a:buClr>
            </a:pPr>
            <a:r>
              <a:rPr lang="en-US" sz="3600" dirty="0" smtClean="0"/>
              <a:t>First choice: PillPack</a:t>
            </a:r>
          </a:p>
          <a:p>
            <a:pPr lvl="1">
              <a:buClr>
                <a:srgbClr val="C00000"/>
              </a:buClr>
            </a:pPr>
            <a:r>
              <a:rPr lang="en-US" sz="3200" dirty="0" smtClean="0"/>
              <a:t>Current supplier</a:t>
            </a:r>
          </a:p>
          <a:p>
            <a:pPr lvl="1">
              <a:buClr>
                <a:srgbClr val="C00000"/>
              </a:buClr>
            </a:pPr>
            <a:r>
              <a:rPr lang="en-US" sz="3200" dirty="0" smtClean="0"/>
              <a:t>Cost savings</a:t>
            </a:r>
          </a:p>
        </p:txBody>
      </p:sp>
    </p:spTree>
    <p:extLst>
      <p:ext uri="{BB962C8B-B14F-4D97-AF65-F5344CB8AC3E}">
        <p14:creationId xmlns:p14="http://schemas.microsoft.com/office/powerpoint/2010/main" val="2981049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Strategic Issues</a:t>
            </a:r>
            <a:endParaRPr lang="en-US" sz="4000" dirty="0"/>
          </a:p>
        </p:txBody>
      </p:sp>
      <p:sp>
        <p:nvSpPr>
          <p:cNvPr id="3" name="Content Placeholder 2"/>
          <p:cNvSpPr>
            <a:spLocks noGrp="1"/>
          </p:cNvSpPr>
          <p:nvPr>
            <p:ph idx="1"/>
          </p:nvPr>
        </p:nvSpPr>
        <p:spPr>
          <a:xfrm>
            <a:off x="457200" y="1600200"/>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an informative title. Ex., “Addressing Strategic Issues” or “Identifying Strategic Issues”</a:t>
            </a:r>
          </a:p>
        </p:txBody>
      </p:sp>
      <p:sp>
        <p:nvSpPr>
          <p:cNvPr id="5" name="Rectangle 4"/>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153840"/>
            <a:ext cx="2514600" cy="2585323"/>
          </a:xfrm>
          <a:prstGeom prst="rect">
            <a:avLst/>
          </a:prstGeom>
          <a:noFill/>
        </p:spPr>
        <p:txBody>
          <a:bodyPr wrap="square" rtlCol="0">
            <a:spAutoFit/>
          </a:bodyPr>
          <a:lstStyle/>
          <a:p>
            <a:r>
              <a:rPr lang="en-US" dirty="0" smtClean="0"/>
              <a:t>Insert Graphic</a:t>
            </a:r>
          </a:p>
          <a:p>
            <a:endParaRPr lang="en-US" dirty="0"/>
          </a:p>
          <a:p>
            <a:r>
              <a:rPr lang="en-US" dirty="0" smtClean="0"/>
              <a:t>Ex., List of issues</a:t>
            </a:r>
          </a:p>
          <a:p>
            <a:endParaRPr lang="en-US" dirty="0"/>
          </a:p>
          <a:p>
            <a:r>
              <a:rPr lang="en-US" dirty="0" smtClean="0"/>
              <a:t>Ex., Illustration of issues</a:t>
            </a:r>
          </a:p>
          <a:p>
            <a:endParaRPr lang="en-US" dirty="0"/>
          </a:p>
          <a:p>
            <a:r>
              <a:rPr lang="en-US" dirty="0" smtClean="0"/>
              <a:t>Ex., Flowchart of issues</a:t>
            </a:r>
          </a:p>
          <a:p>
            <a:endParaRPr lang="en-US" dirty="0"/>
          </a:p>
          <a:p>
            <a:r>
              <a:rPr lang="en-US" dirty="0" smtClean="0"/>
              <a:t>Ex., Timeline of issues</a:t>
            </a:r>
            <a:endParaRPr lang="en-US" dirty="0"/>
          </a:p>
        </p:txBody>
      </p:sp>
      <p:sp>
        <p:nvSpPr>
          <p:cNvPr id="7" name="Date Placeholder 6"/>
          <p:cNvSpPr>
            <a:spLocks noGrp="1"/>
          </p:cNvSpPr>
          <p:nvPr>
            <p:ph type="dt" sz="half" idx="10"/>
          </p:nvPr>
        </p:nvSpPr>
        <p:spPr/>
        <p:txBody>
          <a:bodyPr/>
          <a:lstStyle/>
          <a:p>
            <a:fld id="{BAE68CA4-73E4-4A15-BEE0-6411B3A74564}"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37</a:t>
            </a:fld>
            <a:endParaRPr lang="en-US" dirty="0"/>
          </a:p>
        </p:txBody>
      </p:sp>
    </p:spTree>
    <p:extLst>
      <p:ext uri="{BB962C8B-B14F-4D97-AF65-F5344CB8AC3E}">
        <p14:creationId xmlns:p14="http://schemas.microsoft.com/office/powerpoint/2010/main" val="387606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61331"/>
            <a:ext cx="2133600" cy="365125"/>
          </a:xfrm>
        </p:spPr>
        <p:txBody>
          <a:bodyPr/>
          <a:lstStyle/>
          <a:p>
            <a:fld id="{9666693A-1D98-4818-9DA2-44E328B358A1}"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38</a:t>
            </a:fld>
            <a:endParaRPr lang="en-US" dirty="0"/>
          </a:p>
        </p:txBody>
      </p:sp>
      <p:grpSp>
        <p:nvGrpSpPr>
          <p:cNvPr id="10" name="Group 9"/>
          <p:cNvGrpSpPr/>
          <p:nvPr/>
        </p:nvGrpSpPr>
        <p:grpSpPr>
          <a:xfrm>
            <a:off x="838200" y="533400"/>
            <a:ext cx="7315200" cy="5562600"/>
            <a:chOff x="838200" y="533400"/>
            <a:chExt cx="7315200" cy="55626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9600"/>
              <a:ext cx="7315200" cy="5486400"/>
            </a:xfrm>
            <a:prstGeom prst="rect">
              <a:avLst/>
            </a:prstGeom>
          </p:spPr>
        </p:pic>
        <p:sp>
          <p:nvSpPr>
            <p:cNvPr id="9" name="TextBox 8"/>
            <p:cNvSpPr txBox="1"/>
            <p:nvPr/>
          </p:nvSpPr>
          <p:spPr>
            <a:xfrm>
              <a:off x="2600325" y="533400"/>
              <a:ext cx="3505200" cy="369332"/>
            </a:xfrm>
            <a:prstGeom prst="rect">
              <a:avLst/>
            </a:prstGeom>
            <a:noFill/>
          </p:spPr>
          <p:txBody>
            <a:bodyPr wrap="square" rtlCol="0">
              <a:spAutoFit/>
            </a:bodyPr>
            <a:lstStyle/>
            <a:p>
              <a:r>
                <a:rPr lang="en-US" dirty="0" smtClean="0">
                  <a:solidFill>
                    <a:schemeClr val="accent1">
                      <a:lumMod val="75000"/>
                    </a:schemeClr>
                  </a:solidFill>
                </a:rPr>
                <a:t>Anatomy of a Strategic Issues Slide</a:t>
              </a:r>
              <a:endParaRPr lang="en-US" dirty="0">
                <a:solidFill>
                  <a:schemeClr val="accent1">
                    <a:lumMod val="75000"/>
                  </a:schemeClr>
                </a:solidFill>
              </a:endParaRPr>
            </a:p>
          </p:txBody>
        </p:sp>
      </p:grpSp>
    </p:spTree>
    <p:extLst>
      <p:ext uri="{BB962C8B-B14F-4D97-AF65-F5344CB8AC3E}">
        <p14:creationId xmlns:p14="http://schemas.microsoft.com/office/powerpoint/2010/main" val="4162059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Summary / Recap of “the Ask”</a:t>
            </a:r>
            <a:endParaRPr lang="en-US" sz="4000" dirty="0"/>
          </a:p>
        </p:txBody>
      </p:sp>
      <p:sp>
        <p:nvSpPr>
          <p:cNvPr id="3" name="Content Placeholder 2"/>
          <p:cNvSpPr>
            <a:spLocks noGrp="1"/>
          </p:cNvSpPr>
          <p:nvPr>
            <p:ph idx="1"/>
          </p:nvPr>
        </p:nvSpPr>
        <p:spPr>
          <a:xfrm>
            <a:off x="5715000" y="1668878"/>
            <a:ext cx="2667000" cy="4525963"/>
          </a:xfrm>
        </p:spPr>
        <p:txBody>
          <a:bodyPr>
            <a:normAutofit fontScale="92500" lnSpcReduction="20000"/>
          </a:bodyPr>
          <a:lstStyle/>
          <a:p>
            <a:r>
              <a:rPr lang="en-US" sz="2800" dirty="0" smtClean="0"/>
              <a:t>If you use text, make it readable.</a:t>
            </a:r>
          </a:p>
          <a:p>
            <a:endParaRPr lang="en-US" sz="2800" dirty="0"/>
          </a:p>
          <a:p>
            <a:r>
              <a:rPr lang="en-US" sz="2800" dirty="0" smtClean="0"/>
              <a:t>Use an informative title to engage the audience. Ex., “Why Xxxx Will Succeed” or “Your ROI in Xxxx”</a:t>
            </a:r>
          </a:p>
        </p:txBody>
      </p:sp>
      <p:sp>
        <p:nvSpPr>
          <p:cNvPr id="5" name="Rectangle 4"/>
          <p:cNvSpPr/>
          <p:nvPr/>
        </p:nvSpPr>
        <p:spPr>
          <a:xfrm>
            <a:off x="4572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19200" y="2362200"/>
            <a:ext cx="1905000" cy="3416320"/>
          </a:xfrm>
          <a:prstGeom prst="rect">
            <a:avLst/>
          </a:prstGeom>
          <a:noFill/>
        </p:spPr>
        <p:txBody>
          <a:bodyPr wrap="square" rtlCol="0">
            <a:spAutoFit/>
          </a:bodyPr>
          <a:lstStyle/>
          <a:p>
            <a:r>
              <a:rPr lang="en-US" dirty="0" smtClean="0"/>
              <a:t>Insert Graphic</a:t>
            </a:r>
          </a:p>
          <a:p>
            <a:endParaRPr lang="en-US" dirty="0"/>
          </a:p>
          <a:p>
            <a:r>
              <a:rPr lang="en-US" dirty="0" smtClean="0"/>
              <a:t>Ex., Illustration of your product</a:t>
            </a:r>
          </a:p>
          <a:p>
            <a:endParaRPr lang="en-US" dirty="0"/>
          </a:p>
          <a:p>
            <a:r>
              <a:rPr lang="en-US" dirty="0" smtClean="0"/>
              <a:t>Ex., Graph showing market growth</a:t>
            </a:r>
          </a:p>
          <a:p>
            <a:endParaRPr lang="en-US" dirty="0"/>
          </a:p>
          <a:p>
            <a:r>
              <a:rPr lang="en-US" dirty="0" smtClean="0"/>
              <a:t>Ex., Photo of customers using the product</a:t>
            </a:r>
            <a:endParaRPr lang="en-US" dirty="0"/>
          </a:p>
        </p:txBody>
      </p:sp>
      <p:sp>
        <p:nvSpPr>
          <p:cNvPr id="7" name="Date Placeholder 6"/>
          <p:cNvSpPr>
            <a:spLocks noGrp="1"/>
          </p:cNvSpPr>
          <p:nvPr>
            <p:ph type="dt" sz="half" idx="10"/>
          </p:nvPr>
        </p:nvSpPr>
        <p:spPr/>
        <p:txBody>
          <a:bodyPr/>
          <a:lstStyle/>
          <a:p>
            <a:fld id="{C8E66259-7F27-47BE-88E4-A7348E4148D7}"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39</a:t>
            </a:fld>
            <a:endParaRPr lang="en-US" dirty="0"/>
          </a:p>
        </p:txBody>
      </p:sp>
    </p:spTree>
    <p:extLst>
      <p:ext uri="{BB962C8B-B14F-4D97-AF65-F5344CB8AC3E}">
        <p14:creationId xmlns:p14="http://schemas.microsoft.com/office/powerpoint/2010/main" val="395806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Problem or Opportunity</a:t>
            </a:r>
            <a:endParaRPr lang="en-US" sz="4000" dirty="0"/>
          </a:p>
        </p:txBody>
      </p:sp>
      <p:sp>
        <p:nvSpPr>
          <p:cNvPr id="3" name="Content Placeholder 2"/>
          <p:cNvSpPr>
            <a:spLocks noGrp="1"/>
          </p:cNvSpPr>
          <p:nvPr>
            <p:ph idx="1"/>
          </p:nvPr>
        </p:nvSpPr>
        <p:spPr>
          <a:xfrm>
            <a:off x="457200" y="1600200"/>
            <a:ext cx="2667000" cy="4525963"/>
          </a:xfrm>
        </p:spPr>
        <p:txBody>
          <a:bodyPr>
            <a:normAutofit fontScale="92500" lnSpcReduction="10000"/>
          </a:bodyPr>
          <a:lstStyle/>
          <a:p>
            <a:r>
              <a:rPr lang="en-US" sz="2800" dirty="0" smtClean="0"/>
              <a:t>If you use text, make it readable.</a:t>
            </a:r>
          </a:p>
          <a:p>
            <a:endParaRPr lang="en-US" sz="2800" dirty="0"/>
          </a:p>
          <a:p>
            <a:r>
              <a:rPr lang="en-US" sz="2800" dirty="0" smtClean="0"/>
              <a:t>Use an informative title to engage the audience. Ex., “Pollinating Bees Are Dying”</a:t>
            </a:r>
          </a:p>
        </p:txBody>
      </p:sp>
      <p:sp>
        <p:nvSpPr>
          <p:cNvPr id="5" name="Rectangle 4"/>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438400"/>
            <a:ext cx="1752600" cy="3693319"/>
          </a:xfrm>
          <a:prstGeom prst="rect">
            <a:avLst/>
          </a:prstGeom>
          <a:noFill/>
        </p:spPr>
        <p:txBody>
          <a:bodyPr wrap="square" rtlCol="0">
            <a:spAutoFit/>
          </a:bodyPr>
          <a:lstStyle/>
          <a:p>
            <a:r>
              <a:rPr lang="en-US" dirty="0" smtClean="0"/>
              <a:t>Insert Graphic</a:t>
            </a:r>
          </a:p>
          <a:p>
            <a:endParaRPr lang="en-US" dirty="0"/>
          </a:p>
          <a:p>
            <a:r>
              <a:rPr lang="en-US" dirty="0" smtClean="0"/>
              <a:t>Ex., </a:t>
            </a:r>
          </a:p>
          <a:p>
            <a:pPr marL="285750" indent="-285750">
              <a:buFontTx/>
              <a:buChar char="-"/>
            </a:pPr>
            <a:r>
              <a:rPr lang="en-US" dirty="0" smtClean="0"/>
              <a:t>Graph of bee deaths</a:t>
            </a:r>
          </a:p>
          <a:p>
            <a:r>
              <a:rPr lang="en-US" dirty="0" smtClean="0"/>
              <a:t> </a:t>
            </a:r>
          </a:p>
          <a:p>
            <a:pPr marL="285750" indent="-285750">
              <a:buFontTx/>
              <a:buChar char="-"/>
            </a:pPr>
            <a:r>
              <a:rPr lang="en-US" dirty="0" smtClean="0"/>
              <a:t>Photo of dead bee</a:t>
            </a:r>
          </a:p>
          <a:p>
            <a:endParaRPr lang="en-US" dirty="0" smtClean="0"/>
          </a:p>
          <a:p>
            <a:pPr marL="285750" indent="-285750">
              <a:buFontTx/>
              <a:buChar char="-"/>
            </a:pPr>
            <a:r>
              <a:rPr lang="en-US" dirty="0" smtClean="0"/>
              <a:t>Illustration of crop loss due to lack of pollination</a:t>
            </a:r>
            <a:endParaRPr lang="en-US" dirty="0"/>
          </a:p>
        </p:txBody>
      </p:sp>
      <p:sp>
        <p:nvSpPr>
          <p:cNvPr id="7" name="Date Placeholder 6"/>
          <p:cNvSpPr>
            <a:spLocks noGrp="1"/>
          </p:cNvSpPr>
          <p:nvPr>
            <p:ph type="dt" sz="half" idx="10"/>
          </p:nvPr>
        </p:nvSpPr>
        <p:spPr/>
        <p:txBody>
          <a:bodyPr/>
          <a:lstStyle/>
          <a:p>
            <a:fld id="{7B3B23E1-F27C-4749-978E-D0B36BC1FD32}"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4</a:t>
            </a:fld>
            <a:endParaRPr lang="en-US" dirty="0"/>
          </a:p>
        </p:txBody>
      </p:sp>
    </p:spTree>
    <p:extLst>
      <p:ext uri="{BB962C8B-B14F-4D97-AF65-F5344CB8AC3E}">
        <p14:creationId xmlns:p14="http://schemas.microsoft.com/office/powerpoint/2010/main" val="264357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15CF1-703E-4E4D-ADFC-8D4DBE4988F2}"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40</a:t>
            </a:fld>
            <a:endParaRPr lang="en-US" dirty="0"/>
          </a:p>
        </p:txBody>
      </p:sp>
      <p:grpSp>
        <p:nvGrpSpPr>
          <p:cNvPr id="8" name="Group 7"/>
          <p:cNvGrpSpPr/>
          <p:nvPr/>
        </p:nvGrpSpPr>
        <p:grpSpPr>
          <a:xfrm>
            <a:off x="1143000" y="152400"/>
            <a:ext cx="6705600" cy="5821680"/>
            <a:chOff x="1143000" y="152400"/>
            <a:chExt cx="6705600" cy="582168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705600" cy="53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33625" y="1524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Summary Slide</a:t>
              </a:r>
              <a:endParaRPr lang="en-US" dirty="0">
                <a:solidFill>
                  <a:schemeClr val="accent1">
                    <a:lumMod val="75000"/>
                  </a:schemeClr>
                </a:solidFill>
              </a:endParaRPr>
            </a:p>
          </p:txBody>
        </p:sp>
      </p:grpSp>
    </p:spTree>
    <p:extLst>
      <p:ext uri="{BB962C8B-B14F-4D97-AF65-F5344CB8AC3E}">
        <p14:creationId xmlns:p14="http://schemas.microsoft.com/office/powerpoint/2010/main" val="108401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34"/>
            <a:ext cx="8229600" cy="1143000"/>
          </a:xfrm>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fld id="{0774FCD5-05F7-49C3-BA66-67B5B6352CDF}" type="datetime1">
              <a:rPr lang="en-US" smtClean="0"/>
              <a:t>7/5/2019</a:t>
            </a:fld>
            <a:endParaRPr lang="en-US" dirty="0"/>
          </a:p>
        </p:txBody>
      </p:sp>
      <p:sp>
        <p:nvSpPr>
          <p:cNvPr id="4" name="Footer Placeholder 3"/>
          <p:cNvSpPr>
            <a:spLocks noGrp="1"/>
          </p:cNvSpPr>
          <p:nvPr>
            <p:ph type="ftr" sz="quarter" idx="11"/>
          </p:nvPr>
        </p:nvSpPr>
        <p:spPr/>
        <p:txBody>
          <a:bodyPr/>
          <a:lstStyle/>
          <a:p>
            <a:r>
              <a:rPr lang="en-US" dirty="0" smtClean="0"/>
              <a:t>Investor Presentation Template</a:t>
            </a:r>
            <a:endParaRPr lang="en-US" dirty="0"/>
          </a:p>
        </p:txBody>
      </p:sp>
      <p:sp>
        <p:nvSpPr>
          <p:cNvPr id="5" name="Slide Number Placeholder 4"/>
          <p:cNvSpPr>
            <a:spLocks noGrp="1"/>
          </p:cNvSpPr>
          <p:nvPr>
            <p:ph type="sldNum" sz="quarter" idx="12"/>
          </p:nvPr>
        </p:nvSpPr>
        <p:spPr/>
        <p:txBody>
          <a:bodyPr/>
          <a:lstStyle/>
          <a:p>
            <a:fld id="{4C66DAA0-1DFB-41B2-9027-437B78C230E0}" type="slidenum">
              <a:rPr lang="en-US" smtClean="0"/>
              <a:t>41</a:t>
            </a:fld>
            <a:endParaRPr lang="en-US" dirty="0"/>
          </a:p>
        </p:txBody>
      </p:sp>
      <p:sp>
        <p:nvSpPr>
          <p:cNvPr id="7" name="Shape 238"/>
          <p:cNvSpPr txBox="1">
            <a:spLocks/>
          </p:cNvSpPr>
          <p:nvPr/>
        </p:nvSpPr>
        <p:spPr>
          <a:xfrm>
            <a:off x="762000" y="4495800"/>
            <a:ext cx="7505700" cy="2448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00"/>
              </a:spcBef>
              <a:buFont typeface="Arial" panose="020B0604020202020204" pitchFamily="34" charset="0"/>
              <a:buNone/>
            </a:pPr>
            <a:endParaRPr lang="en-US" sz="1000" dirty="0" smtClean="0">
              <a:solidFill>
                <a:srgbClr val="333333"/>
              </a:solidFill>
              <a:latin typeface="Times New Roman"/>
              <a:ea typeface="Times New Roman"/>
              <a:cs typeface="Times New Roman"/>
              <a:sym typeface="Times New Roman"/>
            </a:endParaRPr>
          </a:p>
          <a:p>
            <a:pPr marL="0" indent="0">
              <a:spcBef>
                <a:spcPts val="0"/>
              </a:spcBef>
              <a:buFont typeface="Arial" panose="020B0604020202020204" pitchFamily="34" charset="0"/>
              <a:buNone/>
            </a:pPr>
            <a:endParaRPr lang="en-US" sz="1000" dirty="0" smtClean="0">
              <a:solidFill>
                <a:srgbClr val="000000"/>
              </a:solidFill>
              <a:latin typeface="Times New Roman"/>
              <a:ea typeface="Times New Roman"/>
              <a:cs typeface="Times New Roman"/>
              <a:sym typeface="Times New Roman"/>
            </a:endParaRPr>
          </a:p>
          <a:p>
            <a:pPr marL="0" indent="0">
              <a:spcBef>
                <a:spcPts val="0"/>
              </a:spcBef>
              <a:spcAft>
                <a:spcPts val="1600"/>
              </a:spcAft>
              <a:buFont typeface="Arial" panose="020B0604020202020204" pitchFamily="34" charset="0"/>
              <a:buNone/>
            </a:pPr>
            <a:endParaRPr lang="en-US" dirty="0"/>
          </a:p>
        </p:txBody>
      </p:sp>
      <p:sp>
        <p:nvSpPr>
          <p:cNvPr id="6" name="Rectangle 5"/>
          <p:cNvSpPr/>
          <p:nvPr/>
        </p:nvSpPr>
        <p:spPr>
          <a:xfrm>
            <a:off x="609600" y="939818"/>
            <a:ext cx="8077200" cy="5458546"/>
          </a:xfrm>
          <a:prstGeom prst="rect">
            <a:avLst/>
          </a:prstGeom>
        </p:spPr>
        <p:txBody>
          <a:bodyPr wrap="square">
            <a:spAutoFit/>
          </a:bodyPr>
          <a:lstStyle/>
          <a:p>
            <a:pPr indent="457200">
              <a:lnSpc>
                <a:spcPct val="107000"/>
              </a:lnSpc>
            </a:pPr>
            <a:r>
              <a:rPr lang="en-US" sz="1100" dirty="0">
                <a:latin typeface="Cambria" panose="02040503050406030204" pitchFamily="18" charset="0"/>
                <a:ea typeface="Calibri" panose="020F0502020204030204" pitchFamily="34" charset="0"/>
                <a:cs typeface="Times New Roman" panose="02020603050405020304" pitchFamily="18" charset="0"/>
              </a:rPr>
              <a:t>Adams, Z. (2014). Bending of an Infinite Beam on an Elastic Substrate. </a:t>
            </a:r>
            <a:r>
              <a:rPr lang="en-US" sz="1100" i="1" dirty="0">
                <a:latin typeface="Cambria" panose="02040503050406030204" pitchFamily="18" charset="0"/>
                <a:ea typeface="Calibri" panose="020F0502020204030204" pitchFamily="34" charset="0"/>
                <a:cs typeface="Times New Roman" panose="02020603050405020304" pitchFamily="18" charset="0"/>
              </a:rPr>
              <a:t>ASME J Appl. Mech</a:t>
            </a:r>
            <a:r>
              <a:rPr lang="en-US" sz="1100" dirty="0">
                <a:latin typeface="Cambria" panose="02040503050406030204" pitchFamily="18" charset="0"/>
                <a:ea typeface="Calibri" panose="020F0502020204030204" pitchFamily="34" charset="0"/>
                <a:cs typeface="Times New Roman" panose="02020603050405020304" pitchFamily="18" charset="0"/>
              </a:rPr>
              <a:t>., 3,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100" dirty="0">
                <a:latin typeface="Cambria" panose="02040503050406030204" pitchFamily="18" charset="0"/>
                <a:ea typeface="Calibri" panose="020F0502020204030204" pitchFamily="34" charset="0"/>
                <a:cs typeface="Times New Roman" panose="02020603050405020304" pitchFamily="18" charset="0"/>
              </a:rPr>
              <a:t>	pp. 221-228. doi: xxxx. </a:t>
            </a:r>
            <a:r>
              <a:rPr lang="en-US" sz="1100" dirty="0">
                <a:solidFill>
                  <a:srgbClr val="FF0000"/>
                </a:solidFill>
                <a:latin typeface="Cambria" panose="02040503050406030204" pitchFamily="18" charset="0"/>
                <a:ea typeface="Calibri" panose="020F0502020204030204" pitchFamily="34" charset="0"/>
                <a:cs typeface="Calibri" panose="020F0502020204030204" pitchFamily="34" charset="0"/>
              </a:rPr>
              <a:t>Article in a scholarly journal.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100" dirty="0">
                <a:latin typeface="Cambria" panose="020405030504060302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1100" dirty="0">
                <a:solidFill>
                  <a:srgbClr val="323232"/>
                </a:solidFill>
                <a:latin typeface="Cambria" panose="02040503050406030204" pitchFamily="18" charset="0"/>
                <a:ea typeface="Times New Roman" panose="02020603050405020304" pitchFamily="18" charset="0"/>
                <a:cs typeface="Comfortaa"/>
              </a:rPr>
              <a:t>Bureau of Labor Statistics, U.S. Department of Labor. (2018, Jan. 30). </a:t>
            </a:r>
            <a:r>
              <a:rPr lang="en-US" sz="1100" i="1" dirty="0">
                <a:solidFill>
                  <a:srgbClr val="323232"/>
                </a:solidFill>
                <a:latin typeface="Cambria" panose="02040503050406030204" pitchFamily="18" charset="0"/>
                <a:ea typeface="Times New Roman" panose="02020603050405020304" pitchFamily="18" charset="0"/>
                <a:cs typeface="Comfortaa"/>
              </a:rPr>
              <a:t>Occupational Outlook</a:t>
            </a:r>
            <a:endParaRPr lang="en-US" sz="11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100" i="1" dirty="0">
                <a:solidFill>
                  <a:srgbClr val="323232"/>
                </a:solidFill>
                <a:latin typeface="Cambria" panose="02040503050406030204" pitchFamily="18" charset="0"/>
                <a:ea typeface="Times New Roman" panose="02020603050405020304" pitchFamily="18" charset="0"/>
                <a:cs typeface="Comfortaa"/>
              </a:rPr>
              <a:t>Handbook, Pharmacists</a:t>
            </a:r>
            <a:r>
              <a:rPr lang="en-US" sz="1100" dirty="0">
                <a:solidFill>
                  <a:srgbClr val="323232"/>
                </a:solidFill>
                <a:latin typeface="Cambria" panose="02040503050406030204" pitchFamily="18" charset="0"/>
                <a:ea typeface="Times New Roman" panose="02020603050405020304" pitchFamily="18" charset="0"/>
                <a:cs typeface="Comfortaa"/>
              </a:rPr>
              <a:t>. Retrieved from </a:t>
            </a:r>
            <a:r>
              <a:rPr lang="en-US" sz="1100" u="sng" dirty="0">
                <a:solidFill>
                  <a:srgbClr val="0563C1"/>
                </a:solidFill>
                <a:latin typeface="Cambria" panose="02040503050406030204" pitchFamily="18" charset="0"/>
                <a:ea typeface="Times New Roman" panose="02020603050405020304" pitchFamily="18" charset="0"/>
                <a:cs typeface="Comfortaa"/>
                <a:hlinkClick r:id="rId3"/>
              </a:rPr>
              <a:t>https://www.bls.gov/ooh/healthcare/pharmacists.htm</a:t>
            </a:r>
            <a:r>
              <a:rPr lang="en-US" sz="1100" u="sng" dirty="0">
                <a:solidFill>
                  <a:srgbClr val="0563C1"/>
                </a:solidFill>
                <a:latin typeface="Cambria" panose="02040503050406030204" pitchFamily="18" charset="0"/>
                <a:ea typeface="Times New Roman" panose="02020603050405020304" pitchFamily="18" charset="0"/>
                <a:cs typeface="Comfortaa"/>
              </a:rPr>
              <a:t> </a:t>
            </a:r>
            <a:r>
              <a:rPr lang="en-US" sz="1100" dirty="0">
                <a:solidFill>
                  <a:srgbClr val="FF0000"/>
                </a:solidFill>
                <a:latin typeface="Cambria" panose="02040503050406030204" pitchFamily="18" charset="0"/>
                <a:ea typeface="Times New Roman" panose="02020603050405020304" pitchFamily="18" charset="0"/>
                <a:cs typeface="Calibri" panose="020F0502020204030204" pitchFamily="34" charset="0"/>
              </a:rPr>
              <a:t>Statistics via a government website.</a:t>
            </a:r>
            <a:endParaRPr lang="en-US" sz="11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100" dirty="0">
                <a:latin typeface="Cambria" panose="020405030504060302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100" dirty="0">
                <a:latin typeface="Cambria" panose="02040503050406030204" pitchFamily="18" charset="0"/>
                <a:ea typeface="Times New Roman" panose="02020603050405020304" pitchFamily="18" charset="0"/>
              </a:rPr>
              <a:t>Celestina, J.; Mall, C.; Manuszak, P.; Walters, E. (2018). </a:t>
            </a:r>
            <a:r>
              <a:rPr lang="en-US" sz="1100" i="1" dirty="0">
                <a:latin typeface="Cambria" panose="02040503050406030204" pitchFamily="18" charset="0"/>
                <a:ea typeface="Times New Roman" panose="02020603050405020304" pitchFamily="18" charset="0"/>
              </a:rPr>
              <a:t>Customer Discovery Survey:</a:t>
            </a:r>
            <a:endParaRPr lang="en-US" sz="11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100" i="1" dirty="0">
                <a:latin typeface="Cambria" panose="02040503050406030204" pitchFamily="18" charset="0"/>
                <a:ea typeface="Times New Roman" panose="02020603050405020304" pitchFamily="18" charset="0"/>
              </a:rPr>
              <a:t>Amazon Pharmaceuticals App Preferences.</a:t>
            </a:r>
            <a:r>
              <a:rPr lang="en-US" sz="1100" dirty="0">
                <a:latin typeface="Cambria" panose="02040503050406030204" pitchFamily="18" charset="0"/>
                <a:ea typeface="Times New Roman" panose="02020603050405020304" pitchFamily="18" charset="0"/>
              </a:rPr>
              <a:t> Detroit, MI: University of DetroitMercy-ENGR 1080. </a:t>
            </a:r>
            <a:r>
              <a:rPr lang="en-US" sz="1100" dirty="0">
                <a:solidFill>
                  <a:srgbClr val="FF0000"/>
                </a:solidFill>
                <a:latin typeface="Cambria" panose="02040503050406030204" pitchFamily="18" charset="0"/>
                <a:ea typeface="Times New Roman" panose="02020603050405020304" pitchFamily="18" charset="0"/>
              </a:rPr>
              <a:t>Original research.</a:t>
            </a:r>
            <a:endParaRPr lang="en-US" sz="1100" dirty="0">
              <a:latin typeface="Times New Roman" panose="02020603050405020304" pitchFamily="18" charset="0"/>
              <a:ea typeface="Times New Roman" panose="02020603050405020304" pitchFamily="18" charset="0"/>
            </a:endParaRPr>
          </a:p>
          <a:p>
            <a:pPr marL="914400" marR="0">
              <a:lnSpc>
                <a:spcPct val="107000"/>
              </a:lnSpc>
              <a:spcBef>
                <a:spcPts val="0"/>
              </a:spcBef>
              <a:spcAft>
                <a:spcPts val="0"/>
              </a:spcAft>
            </a:pPr>
            <a:r>
              <a:rPr lang="en-US" sz="1100" dirty="0">
                <a:solidFill>
                  <a:srgbClr val="FF0000"/>
                </a:solidFill>
                <a:latin typeface="Cambria" panose="020405030504060302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73025">
              <a:spcBef>
                <a:spcPts val="0"/>
              </a:spcBef>
              <a:spcAft>
                <a:spcPts val="0"/>
              </a:spcAft>
            </a:pPr>
            <a:r>
              <a:rPr lang="en-US" sz="1100" dirty="0">
                <a:solidFill>
                  <a:srgbClr val="000000"/>
                </a:solidFill>
                <a:latin typeface="Cambria" panose="02040503050406030204" pitchFamily="18" charset="0"/>
                <a:ea typeface="Times New Roman" panose="02020603050405020304" pitchFamily="18" charset="0"/>
              </a:rPr>
              <a:t>Centers for Disease Control and Prevention. (2017, Nov. 18). Heart Disease Facts</a:t>
            </a:r>
            <a:r>
              <a:rPr lang="en-US" sz="1100" i="1" dirty="0">
                <a:solidFill>
                  <a:srgbClr val="000000"/>
                </a:solidFill>
                <a:latin typeface="Cambria" panose="02040503050406030204" pitchFamily="18"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a:p>
            <a:pPr marL="914400" marR="73025">
              <a:spcBef>
                <a:spcPts val="0"/>
              </a:spcBef>
              <a:spcAft>
                <a:spcPts val="0"/>
              </a:spcAft>
            </a:pPr>
            <a:r>
              <a:rPr lang="en-US" sz="1100" dirty="0">
                <a:solidFill>
                  <a:srgbClr val="000000"/>
                </a:solidFill>
                <a:latin typeface="Cambria" panose="02040503050406030204" pitchFamily="18" charset="0"/>
                <a:ea typeface="Times New Roman" panose="02020603050405020304" pitchFamily="18" charset="0"/>
              </a:rPr>
              <a:t>Retrieved from: https://www.cdc.gov/heartdisease/facts.htm  </a:t>
            </a:r>
            <a:r>
              <a:rPr lang="en-US" sz="1100" dirty="0">
                <a:solidFill>
                  <a:srgbClr val="FF0000"/>
                </a:solidFill>
                <a:latin typeface="Cambria" panose="02040503050406030204" pitchFamily="18" charset="0"/>
                <a:ea typeface="Times New Roman" panose="02020603050405020304" pitchFamily="18" charset="0"/>
                <a:cs typeface="Calibri" panose="020F0502020204030204" pitchFamily="34" charset="0"/>
              </a:rPr>
              <a:t>Fact sheet from a government website.</a:t>
            </a:r>
            <a:endParaRPr lang="en-US" sz="1100" dirty="0">
              <a:latin typeface="Times New Roman" panose="02020603050405020304" pitchFamily="18" charset="0"/>
              <a:ea typeface="Times New Roman" panose="02020603050405020304" pitchFamily="18" charset="0"/>
            </a:endParaRPr>
          </a:p>
          <a:p>
            <a:r>
              <a:rPr lang="en-US" sz="1100" dirty="0">
                <a:solidFill>
                  <a:srgbClr val="000000"/>
                </a:solidFill>
                <a:latin typeface="Cambria" panose="020405030504060302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indent="457200">
              <a:lnSpc>
                <a:spcPct val="107000"/>
              </a:lnSpc>
            </a:pPr>
            <a:r>
              <a:rPr lang="en-US" sz="1100" dirty="0">
                <a:latin typeface="Cambria" panose="02040503050406030204" pitchFamily="18" charset="0"/>
                <a:ea typeface="Calibri" panose="020F0502020204030204" pitchFamily="34" charset="0"/>
                <a:cs typeface="Times New Roman" panose="02020603050405020304" pitchFamily="18" charset="0"/>
              </a:rPr>
              <a:t>Hashish, M. (2000). 600 MPa Waterjet Technology Development. </a:t>
            </a:r>
            <a:r>
              <a:rPr lang="en-US" sz="1100" i="1" dirty="0">
                <a:latin typeface="Cambria" panose="02040503050406030204" pitchFamily="18" charset="0"/>
                <a:ea typeface="Calibri" panose="020F0502020204030204" pitchFamily="34" charset="0"/>
                <a:cs typeface="Times New Roman" panose="02020603050405020304" pitchFamily="18" charset="0"/>
              </a:rPr>
              <a:t>High Pressure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100" i="1" dirty="0">
                <a:latin typeface="Cambria" panose="02040503050406030204" pitchFamily="18" charset="0"/>
                <a:ea typeface="Calibri" panose="020F0502020204030204" pitchFamily="34" charset="0"/>
                <a:cs typeface="Times New Roman" panose="02020603050405020304" pitchFamily="18" charset="0"/>
              </a:rPr>
              <a:t>Technology</a:t>
            </a:r>
            <a:r>
              <a:rPr lang="en-US" sz="1100" dirty="0">
                <a:latin typeface="Cambria" panose="02040503050406030204" pitchFamily="18" charset="0"/>
                <a:ea typeface="Calibri" panose="020F0502020204030204" pitchFamily="34" charset="0"/>
                <a:cs typeface="Times New Roman" panose="02020603050405020304" pitchFamily="18" charset="0"/>
              </a:rPr>
              <a:t>, PVP-406, pp. 135-140. </a:t>
            </a:r>
            <a:r>
              <a:rPr lang="en-US" sz="1100" dirty="0">
                <a:solidFill>
                  <a:srgbClr val="FF0000"/>
                </a:solidFill>
                <a:latin typeface="Cambria" panose="02040503050406030204" pitchFamily="18" charset="0"/>
                <a:ea typeface="Calibri" panose="020F0502020204030204" pitchFamily="34" charset="0"/>
                <a:cs typeface="Calibri" panose="020F0502020204030204" pitchFamily="34" charset="0"/>
              </a:rPr>
              <a:t>Article in a print journal.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100" dirty="0">
                <a:latin typeface="Cambria" panose="020405030504060302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100" dirty="0">
                <a:latin typeface="Cambria" panose="02040503050406030204" pitchFamily="18" charset="0"/>
                <a:ea typeface="Calibri" panose="020F0502020204030204" pitchFamily="34" charset="0"/>
                <a:cs typeface="Times New Roman" panose="02020603050405020304" pitchFamily="18" charset="0"/>
              </a:rPr>
              <a:t>Jones, J. (2000). </a:t>
            </a:r>
            <a:r>
              <a:rPr lang="en-US" sz="1100" i="1" dirty="0">
                <a:latin typeface="Cambria" panose="02040503050406030204" pitchFamily="18" charset="0"/>
                <a:ea typeface="Calibri" panose="020F0502020204030204" pitchFamily="34" charset="0"/>
                <a:cs typeface="Times New Roman" panose="02020603050405020304" pitchFamily="18" charset="0"/>
              </a:rPr>
              <a:t>Contact Mechanics</a:t>
            </a:r>
            <a:r>
              <a:rPr lang="en-US" sz="1100" dirty="0">
                <a:latin typeface="Cambria" panose="02040503050406030204" pitchFamily="18" charset="0"/>
                <a:ea typeface="Calibri" panose="020F0502020204030204" pitchFamily="34" charset="0"/>
                <a:cs typeface="Times New Roman" panose="02020603050405020304" pitchFamily="18" charset="0"/>
              </a:rPr>
              <a:t>. Cambridge University Press, UK, Chap. 6. </a:t>
            </a:r>
            <a:r>
              <a:rPr lang="en-US" sz="1100" dirty="0">
                <a:solidFill>
                  <a:srgbClr val="FF0000"/>
                </a:solidFill>
                <a:latin typeface="Cambria" panose="02040503050406030204" pitchFamily="18" charset="0"/>
                <a:ea typeface="Calibri" panose="020F0502020204030204" pitchFamily="34" charset="0"/>
                <a:cs typeface="Calibri" panose="020F0502020204030204" pitchFamily="34" charset="0"/>
              </a:rPr>
              <a:t>Book in print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100" dirty="0">
                <a:solidFill>
                  <a:srgbClr val="FF0000"/>
                </a:solidFill>
                <a:latin typeface="Cambria" panose="02040503050406030204" pitchFamily="18" charset="0"/>
                <a:ea typeface="Calibri" panose="020F0502020204030204" pitchFamily="34" charset="0"/>
                <a:cs typeface="Calibri" panose="020F0502020204030204" pitchFamily="34" charset="0"/>
              </a:rPr>
              <a:t>format.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1100" dirty="0">
                <a:highlight>
                  <a:srgbClr val="FFFF00"/>
                </a:highlight>
                <a:latin typeface="Cambria" panose="020405030504060302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1100" dirty="0">
                <a:solidFill>
                  <a:srgbClr val="323232"/>
                </a:solidFill>
                <a:latin typeface="Cambria" panose="02040503050406030204" pitchFamily="18" charset="0"/>
                <a:ea typeface="Times New Roman" panose="02020603050405020304" pitchFamily="18" charset="0"/>
                <a:cs typeface="Comfortaa"/>
              </a:rPr>
              <a:t>Juniper Research. (2017, Oct. 17). Smart Store Technologies to Generate over $78 Billion in</a:t>
            </a:r>
            <a:endParaRPr lang="en-US" sz="11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100" dirty="0">
                <a:solidFill>
                  <a:srgbClr val="323232"/>
                </a:solidFill>
                <a:latin typeface="Cambria" panose="02040503050406030204" pitchFamily="18" charset="0"/>
                <a:ea typeface="Times New Roman" panose="02020603050405020304" pitchFamily="18" charset="0"/>
                <a:cs typeface="Comfortaa"/>
              </a:rPr>
              <a:t>Annual Transaction Revenue by 2022. Retrieved from </a:t>
            </a:r>
            <a:r>
              <a:rPr lang="en-US" sz="1100" u="sng" dirty="0">
                <a:solidFill>
                  <a:srgbClr val="0563C1"/>
                </a:solidFill>
                <a:latin typeface="Cambria" panose="02040503050406030204" pitchFamily="18" charset="0"/>
                <a:ea typeface="Times New Roman" panose="02020603050405020304" pitchFamily="18" charset="0"/>
                <a:cs typeface="Comfortaa"/>
                <a:hlinkClick r:id="rId4"/>
              </a:rPr>
              <a:t>https://www.businesswire.com/news/home/20171010005945/en/Juniper-Research-Smart-Store-Technologies-Generate-78</a:t>
            </a:r>
            <a:r>
              <a:rPr lang="en-US" sz="1100" dirty="0">
                <a:solidFill>
                  <a:srgbClr val="0563C1"/>
                </a:solidFill>
                <a:latin typeface="Cambria" panose="02040503050406030204" pitchFamily="18" charset="0"/>
                <a:ea typeface="Times New Roman" panose="02020603050405020304" pitchFamily="18" charset="0"/>
                <a:cs typeface="Comfortaa"/>
              </a:rPr>
              <a:t> </a:t>
            </a:r>
            <a:r>
              <a:rPr lang="en-US" sz="1100" dirty="0">
                <a:solidFill>
                  <a:srgbClr val="FF0000"/>
                </a:solidFill>
                <a:latin typeface="Cambria" panose="02040503050406030204" pitchFamily="18" charset="0"/>
                <a:ea typeface="Times New Roman" panose="02020603050405020304" pitchFamily="18" charset="0"/>
                <a:cs typeface="Calibri" panose="020F0502020204030204" pitchFamily="34" charset="0"/>
              </a:rPr>
              <a:t>Article via a business website.</a:t>
            </a:r>
            <a:endParaRPr lang="en-US" sz="1100" dirty="0">
              <a:latin typeface="Times New Roman" panose="02020603050405020304" pitchFamily="18" charset="0"/>
              <a:ea typeface="Times New Roman" panose="02020603050405020304" pitchFamily="18" charset="0"/>
            </a:endParaRPr>
          </a:p>
          <a:p>
            <a:r>
              <a:rPr lang="en-US" sz="1100" dirty="0">
                <a:solidFill>
                  <a:srgbClr val="444444"/>
                </a:solidFill>
                <a:highlight>
                  <a:srgbClr val="FFFF00"/>
                </a:highlight>
                <a:latin typeface="Cambria" panose="020405030504060302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100" dirty="0">
                <a:solidFill>
                  <a:srgbClr val="323232"/>
                </a:solidFill>
                <a:latin typeface="Cambria" panose="02040503050406030204" pitchFamily="18" charset="0"/>
                <a:ea typeface="Times New Roman" panose="02020603050405020304" pitchFamily="18" charset="0"/>
                <a:cs typeface="Comfortaa"/>
              </a:rPr>
              <a:t>Say, M. (2017, January 20). Amazon Go Is About Payments, Not Grocery. Retrieved</a:t>
            </a:r>
            <a:endParaRPr lang="en-US" sz="11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100" dirty="0">
                <a:solidFill>
                  <a:srgbClr val="323232"/>
                </a:solidFill>
                <a:latin typeface="Cambria" panose="02040503050406030204" pitchFamily="18" charset="0"/>
                <a:ea typeface="Times New Roman" panose="02020603050405020304" pitchFamily="18" charset="0"/>
                <a:cs typeface="Comfortaa"/>
              </a:rPr>
              <a:t>from </a:t>
            </a:r>
            <a:r>
              <a:rPr lang="en-US" sz="1100" u="sng" dirty="0">
                <a:solidFill>
                  <a:srgbClr val="0563C1"/>
                </a:solidFill>
                <a:latin typeface="Cambria" panose="02040503050406030204" pitchFamily="18" charset="0"/>
                <a:ea typeface="Times New Roman" panose="02020603050405020304" pitchFamily="18" charset="0"/>
                <a:cs typeface="Comfortaa"/>
                <a:hlinkClick r:id="rId5"/>
              </a:rPr>
              <a:t>https://www.forbes.com/sites/groupthink/2017/01/20/amazon-go-is-about-payments-not-grocery/#4950fbec67e4</a:t>
            </a:r>
            <a:r>
              <a:rPr lang="en-US" sz="1100" u="sng" dirty="0">
                <a:solidFill>
                  <a:srgbClr val="0563C1"/>
                </a:solidFill>
                <a:latin typeface="Cambria" panose="02040503050406030204" pitchFamily="18" charset="0"/>
                <a:ea typeface="Times New Roman" panose="02020603050405020304" pitchFamily="18" charset="0"/>
                <a:cs typeface="Comfortaa"/>
              </a:rPr>
              <a:t> </a:t>
            </a:r>
            <a:r>
              <a:rPr lang="en-US" sz="1100" dirty="0">
                <a:solidFill>
                  <a:srgbClr val="0563C1"/>
                </a:solidFill>
                <a:latin typeface="Cambria" panose="02040503050406030204" pitchFamily="18" charset="0"/>
                <a:ea typeface="Times New Roman" panose="02020603050405020304" pitchFamily="18" charset="0"/>
                <a:cs typeface="Comfortaa"/>
              </a:rPr>
              <a:t> </a:t>
            </a:r>
            <a:r>
              <a:rPr lang="en-US" sz="1100" dirty="0">
                <a:solidFill>
                  <a:srgbClr val="FF0000"/>
                </a:solidFill>
                <a:latin typeface="Cambria" panose="02040503050406030204" pitchFamily="18" charset="0"/>
                <a:ea typeface="Times New Roman" panose="02020603050405020304" pitchFamily="18" charset="0"/>
                <a:cs typeface="Calibri" panose="020F0502020204030204" pitchFamily="34" charset="0"/>
              </a:rPr>
              <a:t>Article via a magazine website.</a:t>
            </a:r>
            <a:endParaRPr lang="en-US" sz="1100" dirty="0">
              <a:latin typeface="Times New Roman" panose="02020603050405020304" pitchFamily="18" charset="0"/>
              <a:ea typeface="Times New Roman" panose="02020603050405020304" pitchFamily="18" charset="0"/>
            </a:endParaRPr>
          </a:p>
          <a:p>
            <a:r>
              <a:rPr lang="en-US" sz="1100" dirty="0">
                <a:solidFill>
                  <a:srgbClr val="444444"/>
                </a:solidFill>
                <a:latin typeface="Cambria" panose="020405030504060302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indent="457200"/>
            <a:r>
              <a:rPr lang="en-US" sz="1100" dirty="0">
                <a:solidFill>
                  <a:srgbClr val="444444"/>
                </a:solidFill>
                <a:latin typeface="Cambria" panose="02040503050406030204" pitchFamily="18" charset="0"/>
                <a:ea typeface="Times New Roman" panose="02020603050405020304" pitchFamily="18" charset="0"/>
              </a:rPr>
              <a:t>Statistica.com, (n.d.). Worldwide mobile app revenues in 2015, 2016 and 2020 (in billion</a:t>
            </a:r>
            <a:endParaRPr lang="en-US" sz="1100" dirty="0">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100" dirty="0">
                <a:solidFill>
                  <a:srgbClr val="444444"/>
                </a:solidFill>
                <a:latin typeface="Cambria" panose="02040503050406030204" pitchFamily="18" charset="0"/>
                <a:ea typeface="Times New Roman" panose="02020603050405020304" pitchFamily="18" charset="0"/>
              </a:rPr>
              <a:t>U.S. dollars). </a:t>
            </a:r>
            <a:r>
              <a:rPr lang="en-US" sz="1100" dirty="0">
                <a:solidFill>
                  <a:srgbClr val="333333"/>
                </a:solidFill>
                <a:latin typeface="Cambria" panose="02040503050406030204" pitchFamily="18" charset="0"/>
                <a:ea typeface="Times New Roman" panose="02020603050405020304" pitchFamily="18" charset="0"/>
              </a:rPr>
              <a:t>Retrieved from </a:t>
            </a:r>
            <a:r>
              <a:rPr lang="en-US" sz="1100" u="sng" dirty="0">
                <a:solidFill>
                  <a:srgbClr val="0563C1"/>
                </a:solidFill>
                <a:latin typeface="Cambria" panose="02040503050406030204" pitchFamily="18" charset="0"/>
                <a:ea typeface="Times New Roman" panose="02020603050405020304" pitchFamily="18" charset="0"/>
                <a:hlinkClick r:id="rId6"/>
              </a:rPr>
              <a:t>https://www.statista.com/statistics/269025/worldwide-mobile-app-revenue-forecast/</a:t>
            </a:r>
            <a:r>
              <a:rPr lang="en-US" sz="1100" dirty="0">
                <a:solidFill>
                  <a:srgbClr val="333333"/>
                </a:solidFill>
                <a:latin typeface="Cambria" panose="02040503050406030204" pitchFamily="18" charset="0"/>
                <a:ea typeface="Times New Roman" panose="02020603050405020304" pitchFamily="18" charset="0"/>
              </a:rPr>
              <a:t> </a:t>
            </a:r>
            <a:r>
              <a:rPr lang="en-US" sz="1100" dirty="0">
                <a:solidFill>
                  <a:srgbClr val="FF0000"/>
                </a:solidFill>
                <a:latin typeface="Cambria" panose="02040503050406030204" pitchFamily="18" charset="0"/>
                <a:ea typeface="Times New Roman" panose="02020603050405020304" pitchFamily="18" charset="0"/>
                <a:cs typeface="Calibri" panose="020F0502020204030204" pitchFamily="34" charset="0"/>
              </a:rPr>
              <a:t>Information via a business website.</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0178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and A</a:t>
            </a:r>
            <a:endParaRPr lang="en-US" dirty="0"/>
          </a:p>
        </p:txBody>
      </p:sp>
      <p:sp>
        <p:nvSpPr>
          <p:cNvPr id="3" name="Date Placeholder 2"/>
          <p:cNvSpPr>
            <a:spLocks noGrp="1"/>
          </p:cNvSpPr>
          <p:nvPr>
            <p:ph type="dt" sz="half" idx="10"/>
          </p:nvPr>
        </p:nvSpPr>
        <p:spPr/>
        <p:txBody>
          <a:bodyPr/>
          <a:lstStyle/>
          <a:p>
            <a:fld id="{51F4E5F4-765D-415E-B7A1-F73336C5A9C9}" type="datetime1">
              <a:rPr lang="en-US" smtClean="0"/>
              <a:t>7/5/2019</a:t>
            </a:fld>
            <a:endParaRPr lang="en-US" dirty="0"/>
          </a:p>
        </p:txBody>
      </p:sp>
      <p:sp>
        <p:nvSpPr>
          <p:cNvPr id="4" name="Footer Placeholder 3"/>
          <p:cNvSpPr>
            <a:spLocks noGrp="1"/>
          </p:cNvSpPr>
          <p:nvPr>
            <p:ph type="ftr" sz="quarter" idx="11"/>
          </p:nvPr>
        </p:nvSpPr>
        <p:spPr/>
        <p:txBody>
          <a:bodyPr/>
          <a:lstStyle/>
          <a:p>
            <a:r>
              <a:rPr lang="en-US" dirty="0" smtClean="0"/>
              <a:t>Investor Presentation Template</a:t>
            </a:r>
            <a:endParaRPr lang="en-US" dirty="0"/>
          </a:p>
        </p:txBody>
      </p:sp>
      <p:sp>
        <p:nvSpPr>
          <p:cNvPr id="5" name="Slide Number Placeholder 4"/>
          <p:cNvSpPr>
            <a:spLocks noGrp="1"/>
          </p:cNvSpPr>
          <p:nvPr>
            <p:ph type="sldNum" sz="quarter" idx="12"/>
          </p:nvPr>
        </p:nvSpPr>
        <p:spPr/>
        <p:txBody>
          <a:bodyPr/>
          <a:lstStyle/>
          <a:p>
            <a:fld id="{4C66DAA0-1DFB-41B2-9027-437B78C230E0}" type="slidenum">
              <a:rPr lang="en-US" smtClean="0"/>
              <a:t>42</a:t>
            </a:fld>
            <a:endParaRPr lang="en-US" dirty="0"/>
          </a:p>
        </p:txBody>
      </p:sp>
      <p:grpSp>
        <p:nvGrpSpPr>
          <p:cNvPr id="6" name="Group 9"/>
          <p:cNvGrpSpPr>
            <a:grpSpLocks/>
          </p:cNvGrpSpPr>
          <p:nvPr/>
        </p:nvGrpSpPr>
        <p:grpSpPr bwMode="auto">
          <a:xfrm>
            <a:off x="2209800" y="1676400"/>
            <a:ext cx="5567363" cy="4119264"/>
            <a:chOff x="2981455" y="3566780"/>
            <a:chExt cx="6153150" cy="3919095"/>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1455" y="3566780"/>
              <a:ext cx="6153150" cy="329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4960293" y="6946951"/>
              <a:ext cx="2885284" cy="53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3399"/>
                </a:buClr>
                <a:buFont typeface="Wingdings" pitchFamily="2" charset="2"/>
                <a:buChar char="§"/>
                <a:defRPr sz="3200">
                  <a:solidFill>
                    <a:schemeClr val="tx1"/>
                  </a:solidFill>
                  <a:latin typeface="Bookman Old Style" pitchFamily="18" charset="0"/>
                </a:defRPr>
              </a:lvl1pPr>
              <a:lvl2pPr marL="742950" indent="-285750" eaLnBrk="0" hangingPunct="0">
                <a:spcBef>
                  <a:spcPct val="20000"/>
                </a:spcBef>
                <a:buClr>
                  <a:srgbClr val="003399"/>
                </a:buClr>
                <a:buFont typeface="Wingdings" pitchFamily="2" charset="2"/>
                <a:buChar char="§"/>
                <a:defRPr sz="2800">
                  <a:solidFill>
                    <a:schemeClr val="tx1"/>
                  </a:solidFill>
                  <a:latin typeface="Bookman Old Style" pitchFamily="18" charset="0"/>
                </a:defRPr>
              </a:lvl2pPr>
              <a:lvl3pPr marL="1143000" indent="-228600" eaLnBrk="0" hangingPunct="0">
                <a:spcBef>
                  <a:spcPct val="20000"/>
                </a:spcBef>
                <a:buClr>
                  <a:srgbClr val="003399"/>
                </a:buClr>
                <a:buFont typeface="Wingdings" pitchFamily="2" charset="2"/>
                <a:buChar char="§"/>
                <a:defRPr sz="2400">
                  <a:solidFill>
                    <a:schemeClr val="tx1"/>
                  </a:solidFill>
                  <a:latin typeface="Bookman Old Style" pitchFamily="18" charset="0"/>
                </a:defRPr>
              </a:lvl3pPr>
              <a:lvl4pPr marL="1600200" indent="-228600" eaLnBrk="0" hangingPunct="0">
                <a:spcBef>
                  <a:spcPct val="20000"/>
                </a:spcBef>
                <a:buClr>
                  <a:srgbClr val="003399"/>
                </a:buClr>
                <a:buFont typeface="Wingdings" pitchFamily="2" charset="2"/>
                <a:buChar char="§"/>
                <a:defRPr sz="2000">
                  <a:solidFill>
                    <a:schemeClr val="tx1"/>
                  </a:solidFill>
                  <a:latin typeface="Bookman Old Style" pitchFamily="18" charset="0"/>
                </a:defRPr>
              </a:lvl4pPr>
              <a:lvl5pPr marL="2057400" indent="-228600" eaLnBrk="0" hangingPunct="0">
                <a:spcBef>
                  <a:spcPct val="20000"/>
                </a:spcBef>
                <a:buClr>
                  <a:srgbClr val="003399"/>
                </a:buClr>
                <a:buFont typeface="Wingdings" pitchFamily="2" charset="2"/>
                <a:buChar char="§"/>
                <a:defRPr sz="2000">
                  <a:solidFill>
                    <a:schemeClr val="tx1"/>
                  </a:solidFill>
                  <a:latin typeface="Bookman Old Style" pitchFamily="18" charset="0"/>
                </a:defRPr>
              </a:lvl5pPr>
              <a:lvl6pPr marL="25146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6pPr>
              <a:lvl7pPr marL="29718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7pPr>
              <a:lvl8pPr marL="34290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8pPr>
              <a:lvl9pPr marL="3886200" indent="-228600" eaLnBrk="0" fontAlgn="base" hangingPunct="0">
                <a:spcBef>
                  <a:spcPct val="20000"/>
                </a:spcBef>
                <a:spcAft>
                  <a:spcPct val="0"/>
                </a:spcAft>
                <a:buClr>
                  <a:srgbClr val="003399"/>
                </a:buClr>
                <a:buFont typeface="Wingdings" pitchFamily="2" charset="2"/>
                <a:buChar char="§"/>
                <a:defRPr sz="2000">
                  <a:solidFill>
                    <a:schemeClr val="tx1"/>
                  </a:solidFill>
                  <a:latin typeface="Bookman Old Style" pitchFamily="18" charset="0"/>
                </a:defRPr>
              </a:lvl9pPr>
            </a:lstStyle>
            <a:p>
              <a:pPr eaLnBrk="1" hangingPunct="1">
                <a:spcBef>
                  <a:spcPct val="0"/>
                </a:spcBef>
                <a:buClrTx/>
                <a:buNone/>
              </a:pPr>
              <a:r>
                <a:rPr lang="en-US" altLang="en-US" sz="1200" dirty="0">
                  <a:latin typeface="Times New Roman" pitchFamily="18" charset="0"/>
                </a:rPr>
                <a:t>Image from </a:t>
              </a:r>
              <a:r>
                <a:rPr lang="en-US" altLang="en-US" sz="1200" dirty="0" smtClean="0">
                  <a:latin typeface="Times New Roman" pitchFamily="18" charset="0"/>
                </a:rPr>
                <a:t>Science </a:t>
              </a:r>
              <a:r>
                <a:rPr lang="en-US" altLang="en-US" sz="1200" dirty="0">
                  <a:latin typeface="Times New Roman" pitchFamily="18" charset="0"/>
                </a:rPr>
                <a:t>News.</a:t>
              </a:r>
            </a:p>
            <a:p>
              <a:pPr eaLnBrk="1" hangingPunct="1">
                <a:spcBef>
                  <a:spcPct val="0"/>
                </a:spcBef>
                <a:buClrTx/>
                <a:buFontTx/>
                <a:buNone/>
              </a:pPr>
              <a:endParaRPr lang="en-US" altLang="en-US" sz="1200" dirty="0">
                <a:latin typeface="Times New Roman" pitchFamily="18" charset="0"/>
              </a:endParaRPr>
            </a:p>
          </p:txBody>
        </p:sp>
      </p:grpSp>
    </p:spTree>
    <p:extLst>
      <p:ext uri="{BB962C8B-B14F-4D97-AF65-F5344CB8AC3E}">
        <p14:creationId xmlns:p14="http://schemas.microsoft.com/office/powerpoint/2010/main" val="234438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E9BDC-75CC-4C10-AC06-BFCF93C14246}" type="datetime1">
              <a:rPr lang="en-US" smtClean="0"/>
              <a:t>7/5/2019</a:t>
            </a:fld>
            <a:endParaRPr lang="en-US" dirty="0"/>
          </a:p>
        </p:txBody>
      </p:sp>
      <p:sp>
        <p:nvSpPr>
          <p:cNvPr id="3" name="Footer Placeholder 2"/>
          <p:cNvSpPr>
            <a:spLocks noGrp="1"/>
          </p:cNvSpPr>
          <p:nvPr>
            <p:ph type="ftr" sz="quarter" idx="11"/>
          </p:nvPr>
        </p:nvSpPr>
        <p:spPr/>
        <p:txBody>
          <a:bodyPr/>
          <a:lstStyle/>
          <a:p>
            <a:r>
              <a:rPr lang="en-US" dirty="0" smtClean="0"/>
              <a:t>Investor Presentation Template</a:t>
            </a:r>
            <a:endParaRPr lang="en-US" dirty="0"/>
          </a:p>
        </p:txBody>
      </p:sp>
      <p:sp>
        <p:nvSpPr>
          <p:cNvPr id="4" name="Slide Number Placeholder 3"/>
          <p:cNvSpPr>
            <a:spLocks noGrp="1"/>
          </p:cNvSpPr>
          <p:nvPr>
            <p:ph type="sldNum" sz="quarter" idx="12"/>
          </p:nvPr>
        </p:nvSpPr>
        <p:spPr/>
        <p:txBody>
          <a:bodyPr/>
          <a:lstStyle/>
          <a:p>
            <a:fld id="{4C66DAA0-1DFB-41B2-9027-437B78C230E0}" type="slidenum">
              <a:rPr lang="en-US" smtClean="0"/>
              <a:t>5</a:t>
            </a:fld>
            <a:endParaRPr lang="en-US" dirty="0"/>
          </a:p>
        </p:txBody>
      </p:sp>
      <p:grpSp>
        <p:nvGrpSpPr>
          <p:cNvPr id="8" name="Group 7"/>
          <p:cNvGrpSpPr/>
          <p:nvPr/>
        </p:nvGrpSpPr>
        <p:grpSpPr>
          <a:xfrm>
            <a:off x="952500" y="457200"/>
            <a:ext cx="7086600" cy="5619750"/>
            <a:chOff x="952500" y="609600"/>
            <a:chExt cx="7086600" cy="5619750"/>
          </a:xfrm>
        </p:grpSpPr>
        <p:sp>
          <p:nvSpPr>
            <p:cNvPr id="6" name="TextBox 5"/>
            <p:cNvSpPr txBox="1"/>
            <p:nvPr/>
          </p:nvSpPr>
          <p:spPr>
            <a:xfrm>
              <a:off x="2133600" y="6096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Problem / Opportunity Slide</a:t>
              </a:r>
              <a:endParaRPr lang="en-US" dirty="0">
                <a:solidFill>
                  <a:schemeClr val="accent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914400"/>
              <a:ext cx="7086600" cy="5314950"/>
            </a:xfrm>
            <a:prstGeom prst="rect">
              <a:avLst/>
            </a:prstGeom>
          </p:spPr>
        </p:pic>
      </p:grpSp>
    </p:spTree>
    <p:extLst>
      <p:ext uri="{BB962C8B-B14F-4D97-AF65-F5344CB8AC3E}">
        <p14:creationId xmlns:p14="http://schemas.microsoft.com/office/powerpoint/2010/main" val="405280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Glimpse: Technology Overview</a:t>
            </a:r>
            <a:endParaRPr lang="en-US" dirty="0"/>
          </a:p>
        </p:txBody>
      </p:sp>
      <p:sp>
        <p:nvSpPr>
          <p:cNvPr id="5" name="Date Placeholder 4"/>
          <p:cNvSpPr>
            <a:spLocks noGrp="1"/>
          </p:cNvSpPr>
          <p:nvPr>
            <p:ph type="dt" sz="half" idx="10"/>
          </p:nvPr>
        </p:nvSpPr>
        <p:spPr/>
        <p:txBody>
          <a:bodyPr/>
          <a:lstStyle/>
          <a:p>
            <a:fld id="{74331E1A-73DC-45B7-9916-7F1DCFBB2D2C}" type="datetime1">
              <a:rPr lang="en-US" smtClean="0"/>
              <a:t>7/5/2019</a:t>
            </a:fld>
            <a:endParaRPr lang="en-US" dirty="0"/>
          </a:p>
        </p:txBody>
      </p:sp>
      <p:sp>
        <p:nvSpPr>
          <p:cNvPr id="6" name="Footer Placeholder 5"/>
          <p:cNvSpPr>
            <a:spLocks noGrp="1"/>
          </p:cNvSpPr>
          <p:nvPr>
            <p:ph type="ftr" sz="quarter" idx="11"/>
          </p:nvPr>
        </p:nvSpPr>
        <p:spPr/>
        <p:txBody>
          <a:bodyPr/>
          <a:lstStyle/>
          <a:p>
            <a:r>
              <a:rPr lang="en-US" dirty="0" smtClean="0"/>
              <a:t>Investor Presentation Template</a:t>
            </a:r>
            <a:endParaRPr lang="en-US" dirty="0"/>
          </a:p>
        </p:txBody>
      </p:sp>
      <p:sp>
        <p:nvSpPr>
          <p:cNvPr id="7" name="Slide Number Placeholder 6"/>
          <p:cNvSpPr>
            <a:spLocks noGrp="1"/>
          </p:cNvSpPr>
          <p:nvPr>
            <p:ph type="sldNum" sz="quarter" idx="12"/>
          </p:nvPr>
        </p:nvSpPr>
        <p:spPr/>
        <p:txBody>
          <a:bodyPr/>
          <a:lstStyle/>
          <a:p>
            <a:fld id="{4C66DAA0-1DFB-41B2-9027-437B78C230E0}" type="slidenum">
              <a:rPr lang="en-US" smtClean="0"/>
              <a:t>6</a:t>
            </a:fld>
            <a:endParaRPr lang="en-US" dirty="0"/>
          </a:p>
        </p:txBody>
      </p:sp>
      <p:sp>
        <p:nvSpPr>
          <p:cNvPr id="11" name="Content Placeholder 2"/>
          <p:cNvSpPr>
            <a:spLocks noGrp="1"/>
          </p:cNvSpPr>
          <p:nvPr>
            <p:ph idx="1"/>
          </p:nvPr>
        </p:nvSpPr>
        <p:spPr>
          <a:xfrm>
            <a:off x="457200" y="1600200"/>
            <a:ext cx="2667000" cy="4525963"/>
          </a:xfrm>
        </p:spPr>
        <p:txBody>
          <a:bodyPr>
            <a:normAutofit lnSpcReduction="10000"/>
          </a:bodyPr>
          <a:lstStyle/>
          <a:p>
            <a:r>
              <a:rPr lang="en-US" sz="2800" dirty="0" smtClean="0"/>
              <a:t>If you use text, make it readable.</a:t>
            </a:r>
          </a:p>
          <a:p>
            <a:endParaRPr lang="en-US" sz="2800" dirty="0"/>
          </a:p>
          <a:p>
            <a:r>
              <a:rPr lang="en-US" sz="2800" dirty="0" smtClean="0"/>
              <a:t>Use an informative title to engage the audience. Ex., “Pollination 2.0”</a:t>
            </a:r>
          </a:p>
        </p:txBody>
      </p:sp>
      <p:sp>
        <p:nvSpPr>
          <p:cNvPr id="12" name="Rectangle 11"/>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029200" y="2040334"/>
            <a:ext cx="2590800" cy="3416320"/>
          </a:xfrm>
          <a:prstGeom prst="rect">
            <a:avLst/>
          </a:prstGeom>
          <a:noFill/>
        </p:spPr>
        <p:txBody>
          <a:bodyPr wrap="square" rtlCol="0">
            <a:spAutoFit/>
          </a:bodyPr>
          <a:lstStyle/>
          <a:p>
            <a:r>
              <a:rPr lang="en-US" dirty="0" smtClean="0"/>
              <a:t>Insert Graphic</a:t>
            </a:r>
          </a:p>
          <a:p>
            <a:endParaRPr lang="en-US" dirty="0"/>
          </a:p>
          <a:p>
            <a:r>
              <a:rPr lang="en-US" dirty="0" smtClean="0"/>
              <a:t>Ex., </a:t>
            </a:r>
          </a:p>
          <a:p>
            <a:pPr marL="285750" indent="-285750">
              <a:buFontTx/>
              <a:buChar char="-"/>
            </a:pPr>
            <a:r>
              <a:rPr lang="en-US" dirty="0" smtClean="0"/>
              <a:t>Graph of historic uses of “artificial” pollination</a:t>
            </a:r>
          </a:p>
          <a:p>
            <a:r>
              <a:rPr lang="en-US" dirty="0" smtClean="0"/>
              <a:t> </a:t>
            </a:r>
          </a:p>
          <a:p>
            <a:pPr marL="285750" indent="-285750">
              <a:buFontTx/>
              <a:buChar char="-"/>
            </a:pPr>
            <a:r>
              <a:rPr lang="en-US" dirty="0" smtClean="0"/>
              <a:t>Photo of pollinator drone</a:t>
            </a:r>
          </a:p>
          <a:p>
            <a:endParaRPr lang="en-US" dirty="0" smtClean="0"/>
          </a:p>
          <a:p>
            <a:pPr marL="285750" indent="-285750">
              <a:buFontTx/>
              <a:buChar char="-"/>
            </a:pPr>
            <a:r>
              <a:rPr lang="en-US" dirty="0" smtClean="0"/>
              <a:t>Illustration of crops pollinated artificially</a:t>
            </a:r>
            <a:endParaRPr lang="en-US" dirty="0"/>
          </a:p>
        </p:txBody>
      </p:sp>
    </p:spTree>
    <p:extLst>
      <p:ext uri="{BB962C8B-B14F-4D97-AF65-F5344CB8AC3E}">
        <p14:creationId xmlns:p14="http://schemas.microsoft.com/office/powerpoint/2010/main" val="3142175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D121DF-CB05-45A3-8B78-C6206428C5A4}" type="datetime1">
              <a:rPr lang="en-US" smtClean="0"/>
              <a:t>7/5/2019</a:t>
            </a:fld>
            <a:endParaRPr lang="en-US" dirty="0"/>
          </a:p>
        </p:txBody>
      </p:sp>
      <p:sp>
        <p:nvSpPr>
          <p:cNvPr id="6" name="Footer Placeholder 5"/>
          <p:cNvSpPr>
            <a:spLocks noGrp="1"/>
          </p:cNvSpPr>
          <p:nvPr>
            <p:ph type="ftr" sz="quarter" idx="11"/>
          </p:nvPr>
        </p:nvSpPr>
        <p:spPr/>
        <p:txBody>
          <a:bodyPr/>
          <a:lstStyle/>
          <a:p>
            <a:r>
              <a:rPr lang="en-US" dirty="0" smtClean="0"/>
              <a:t>Investor Presentation Template</a:t>
            </a:r>
            <a:endParaRPr lang="en-US" dirty="0"/>
          </a:p>
        </p:txBody>
      </p:sp>
      <p:sp>
        <p:nvSpPr>
          <p:cNvPr id="7" name="Slide Number Placeholder 6"/>
          <p:cNvSpPr>
            <a:spLocks noGrp="1"/>
          </p:cNvSpPr>
          <p:nvPr>
            <p:ph type="sldNum" sz="quarter" idx="12"/>
          </p:nvPr>
        </p:nvSpPr>
        <p:spPr/>
        <p:txBody>
          <a:bodyPr/>
          <a:lstStyle/>
          <a:p>
            <a:fld id="{4C66DAA0-1DFB-41B2-9027-437B78C230E0}" type="slidenum">
              <a:rPr lang="en-US" smtClean="0"/>
              <a:t>7</a:t>
            </a:fld>
            <a:endParaRPr lang="en-US" dirty="0"/>
          </a:p>
        </p:txBody>
      </p:sp>
      <p:sp>
        <p:nvSpPr>
          <p:cNvPr id="8" name="Shape 80"/>
          <p:cNvSpPr txBox="1">
            <a:spLocks/>
          </p:cNvSpPr>
          <p:nvPr/>
        </p:nvSpPr>
        <p:spPr>
          <a:xfrm>
            <a:off x="624272" y="1414052"/>
            <a:ext cx="5243128" cy="1557748"/>
          </a:xfrm>
          <a:prstGeom prst="rect">
            <a:avLst/>
          </a:prstGeom>
        </p:spPr>
        <p:txBody>
          <a:bodyPr vert="horz" lIns="91425" tIns="91425" rIns="91425" bIns="91425"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 dirty="0" smtClean="0">
                <a:solidFill>
                  <a:srgbClr val="C00000"/>
                </a:solidFill>
              </a:rPr>
              <a:t>Banking convenience for customers</a:t>
            </a:r>
            <a:endParaRPr lang="en" dirty="0">
              <a:solidFill>
                <a:srgbClr val="C00000"/>
              </a:solidFill>
            </a:endParaRPr>
          </a:p>
        </p:txBody>
      </p:sp>
      <p:sp>
        <p:nvSpPr>
          <p:cNvPr id="9" name="Shape 81"/>
          <p:cNvSpPr txBox="1">
            <a:spLocks/>
          </p:cNvSpPr>
          <p:nvPr/>
        </p:nvSpPr>
        <p:spPr>
          <a:xfrm>
            <a:off x="507172" y="2764207"/>
            <a:ext cx="6670300" cy="3332111"/>
          </a:xfrm>
          <a:prstGeom prst="rect">
            <a:avLst/>
          </a:prstGeom>
        </p:spPr>
        <p:txBody>
          <a:bodyPr vert="horz"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indent="-228600">
              <a:lnSpc>
                <a:spcPct val="200000"/>
              </a:lnSpc>
              <a:buClr>
                <a:srgbClr val="C00000"/>
              </a:buClr>
              <a:buFont typeface="Arial" panose="020B0604020202020204" pitchFamily="34" charset="0"/>
              <a:buChar char="➔"/>
            </a:pPr>
            <a:r>
              <a:rPr lang="en-US" dirty="0" smtClean="0"/>
              <a:t>Our product: QR Code</a:t>
            </a:r>
          </a:p>
          <a:p>
            <a:pPr marL="914400" lvl="1" indent="-228600">
              <a:lnSpc>
                <a:spcPct val="150000"/>
              </a:lnSpc>
              <a:buClr>
                <a:srgbClr val="C00000"/>
              </a:buClr>
              <a:buFont typeface="Arial" panose="020B0604020202020204" pitchFamily="34" charset="0"/>
              <a:buChar char="◆"/>
            </a:pPr>
            <a:r>
              <a:rPr lang="en-US" dirty="0" smtClean="0"/>
              <a:t>Linked to customer’s bank account.</a:t>
            </a:r>
          </a:p>
          <a:p>
            <a:pPr marL="914400" lvl="1" indent="-228600">
              <a:lnSpc>
                <a:spcPct val="150000"/>
              </a:lnSpc>
              <a:buClr>
                <a:srgbClr val="C00000"/>
              </a:buClr>
              <a:buFont typeface="Arial" panose="020B0604020202020204" pitchFamily="34" charset="0"/>
              <a:buChar char="◆"/>
            </a:pPr>
            <a:r>
              <a:rPr lang="en-US" dirty="0" smtClean="0"/>
              <a:t>Scan it!</a:t>
            </a:r>
          </a:p>
          <a:p>
            <a:pPr marL="914400" lvl="1" indent="-228600">
              <a:lnSpc>
                <a:spcPct val="150000"/>
              </a:lnSpc>
              <a:buClr>
                <a:srgbClr val="C00000"/>
              </a:buClr>
              <a:buFont typeface="Arial" panose="020B0604020202020204" pitchFamily="34" charset="0"/>
              <a:buChar char="◆"/>
            </a:pPr>
            <a:r>
              <a:rPr lang="en-US" dirty="0" smtClean="0"/>
              <a:t>Withdraw amount of money customer wants.</a:t>
            </a:r>
          </a:p>
          <a:p>
            <a:pPr>
              <a:buFont typeface="Arial" panose="020B0604020202020204" pitchFamily="34" charset="0"/>
              <a:buNone/>
            </a:pPr>
            <a:endParaRPr lang="en-US" dirty="0"/>
          </a:p>
        </p:txBody>
      </p:sp>
      <p:pic>
        <p:nvPicPr>
          <p:cNvPr id="10" name="Shape 83"/>
          <p:cNvPicPr preferRelativeResize="0"/>
          <p:nvPr/>
        </p:nvPicPr>
        <p:blipFill>
          <a:blip r:embed="rId3">
            <a:alphaModFix/>
          </a:blip>
          <a:stretch>
            <a:fillRect/>
          </a:stretch>
        </p:blipFill>
        <p:spPr>
          <a:xfrm>
            <a:off x="6643998" y="1626628"/>
            <a:ext cx="2075075" cy="2075075"/>
          </a:xfrm>
          <a:prstGeom prst="rect">
            <a:avLst/>
          </a:prstGeom>
          <a:noFill/>
          <a:ln>
            <a:noFill/>
          </a:ln>
        </p:spPr>
      </p:pic>
      <p:sp>
        <p:nvSpPr>
          <p:cNvPr id="11" name="TextBox 10"/>
          <p:cNvSpPr txBox="1"/>
          <p:nvPr/>
        </p:nvSpPr>
        <p:spPr>
          <a:xfrm>
            <a:off x="2133600" y="457200"/>
            <a:ext cx="4572000" cy="369332"/>
          </a:xfrm>
          <a:prstGeom prst="rect">
            <a:avLst/>
          </a:prstGeom>
          <a:noFill/>
        </p:spPr>
        <p:txBody>
          <a:bodyPr wrap="square" rtlCol="0">
            <a:spAutoFit/>
          </a:bodyPr>
          <a:lstStyle/>
          <a:p>
            <a:pPr algn="ctr"/>
            <a:r>
              <a:rPr lang="en-US" dirty="0" smtClean="0">
                <a:solidFill>
                  <a:schemeClr val="accent1">
                    <a:lumMod val="75000"/>
                  </a:schemeClr>
                </a:solidFill>
              </a:rPr>
              <a:t>Anatomy of a Quick Glimpse Technology Slide</a:t>
            </a:r>
            <a:endParaRPr lang="en-US" dirty="0">
              <a:solidFill>
                <a:schemeClr val="accent1">
                  <a:lumMod val="75000"/>
                </a:schemeClr>
              </a:solidFill>
            </a:endParaRPr>
          </a:p>
        </p:txBody>
      </p:sp>
    </p:spTree>
    <p:extLst>
      <p:ext uri="{BB962C8B-B14F-4D97-AF65-F5344CB8AC3E}">
        <p14:creationId xmlns:p14="http://schemas.microsoft.com/office/powerpoint/2010/main" val="239011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2D57C-FF44-4763-AF32-E3C5D3E70B91}"/>
              </a:ext>
            </a:extLst>
          </p:cNvPr>
          <p:cNvSpPr>
            <a:spLocks noGrp="1"/>
          </p:cNvSpPr>
          <p:nvPr>
            <p:ph type="title"/>
          </p:nvPr>
        </p:nvSpPr>
        <p:spPr>
          <a:xfrm>
            <a:off x="633799" y="604684"/>
            <a:ext cx="4562138" cy="1553355"/>
          </a:xfrm>
          <a:solidFill>
            <a:srgbClr val="6699FF"/>
          </a:solidFill>
        </p:spPr>
        <p:txBody>
          <a:bodyPr>
            <a:noAutofit/>
          </a:bodyPr>
          <a:lstStyle/>
          <a:p>
            <a:r>
              <a:rPr lang="en-US" sz="4950" dirty="0">
                <a:solidFill>
                  <a:schemeClr val="bg1"/>
                </a:solidFill>
              </a:rPr>
              <a:t>You-Drive Technology</a:t>
            </a:r>
          </a:p>
        </p:txBody>
      </p:sp>
      <p:pic>
        <p:nvPicPr>
          <p:cNvPr id="5" name="Content Placeholder 4">
            <a:extLst>
              <a:ext uri="{FF2B5EF4-FFF2-40B4-BE49-F238E27FC236}">
                <a16:creationId xmlns:a16="http://schemas.microsoft.com/office/drawing/2014/main" xmlns="" id="{0A6D9207-487C-47FF-967C-EC7E48A25A4F}"/>
              </a:ext>
            </a:extLst>
          </p:cNvPr>
          <p:cNvPicPr>
            <a:picLocks noGrp="1" noChangeAspect="1"/>
          </p:cNvPicPr>
          <p:nvPr>
            <p:ph idx="1"/>
          </p:nvPr>
        </p:nvPicPr>
        <p:blipFill>
          <a:blip r:embed="rId3"/>
          <a:stretch>
            <a:fillRect/>
          </a:stretch>
        </p:blipFill>
        <p:spPr>
          <a:xfrm>
            <a:off x="5510291" y="130967"/>
            <a:ext cx="3601811" cy="3650949"/>
          </a:xfrm>
          <a:prstGeom prst="rect">
            <a:avLst/>
          </a:prstGeom>
        </p:spPr>
      </p:pic>
      <p:sp>
        <p:nvSpPr>
          <p:cNvPr id="4" name="Text Placeholder 3">
            <a:extLst>
              <a:ext uri="{FF2B5EF4-FFF2-40B4-BE49-F238E27FC236}">
                <a16:creationId xmlns:a16="http://schemas.microsoft.com/office/drawing/2014/main" xmlns="" id="{CEBEFEF5-2457-4529-ADA9-6E8514187CCE}"/>
              </a:ext>
            </a:extLst>
          </p:cNvPr>
          <p:cNvSpPr>
            <a:spLocks noGrp="1"/>
          </p:cNvSpPr>
          <p:nvPr>
            <p:ph type="body" sz="half" idx="2"/>
          </p:nvPr>
        </p:nvSpPr>
        <p:spPr>
          <a:xfrm>
            <a:off x="685347" y="2363182"/>
            <a:ext cx="3886653" cy="4037618"/>
          </a:xfrm>
        </p:spPr>
        <p:txBody>
          <a:bodyPr>
            <a:noAutofit/>
          </a:bodyPr>
          <a:lstStyle/>
          <a:p>
            <a:r>
              <a:rPr lang="en-US" sz="2400" b="1" dirty="0">
                <a:solidFill>
                  <a:srgbClr val="0000FF"/>
                </a:solidFill>
              </a:rPr>
              <a:t>Features</a:t>
            </a:r>
          </a:p>
          <a:p>
            <a:pPr marL="257175" indent="-257175">
              <a:buFont typeface="Wingdings" panose="05000000000000000000" pitchFamily="2" charset="2"/>
              <a:buChar char="v"/>
            </a:pPr>
            <a:r>
              <a:rPr lang="en-US" sz="2400" dirty="0">
                <a:solidFill>
                  <a:srgbClr val="0000FF"/>
                </a:solidFill>
              </a:rPr>
              <a:t>Padded </a:t>
            </a:r>
            <a:r>
              <a:rPr lang="en-US" sz="2400" dirty="0" smtClean="0">
                <a:solidFill>
                  <a:srgbClr val="0000FF"/>
                </a:solidFill>
              </a:rPr>
              <a:t>floor </a:t>
            </a:r>
            <a:r>
              <a:rPr lang="en-US" sz="2400" dirty="0">
                <a:solidFill>
                  <a:srgbClr val="0000FF"/>
                </a:solidFill>
              </a:rPr>
              <a:t>for a comfortable ride</a:t>
            </a:r>
          </a:p>
          <a:p>
            <a:pPr marL="257175" indent="-257175">
              <a:buFont typeface="Wingdings" panose="05000000000000000000" pitchFamily="2" charset="2"/>
              <a:buChar char="v"/>
            </a:pPr>
            <a:r>
              <a:rPr lang="en-US" sz="2400" dirty="0">
                <a:solidFill>
                  <a:srgbClr val="0000FF"/>
                </a:solidFill>
              </a:rPr>
              <a:t>Handle bars for support</a:t>
            </a:r>
          </a:p>
          <a:p>
            <a:pPr marL="257175" indent="-257175">
              <a:buFont typeface="Wingdings" panose="05000000000000000000" pitchFamily="2" charset="2"/>
              <a:buChar char="v"/>
            </a:pPr>
            <a:r>
              <a:rPr lang="en-US" sz="2400" dirty="0">
                <a:solidFill>
                  <a:srgbClr val="0000FF"/>
                </a:solidFill>
              </a:rPr>
              <a:t>Tires </a:t>
            </a:r>
            <a:r>
              <a:rPr lang="en-US" sz="2400" dirty="0" smtClean="0">
                <a:solidFill>
                  <a:srgbClr val="0000FF"/>
                </a:solidFill>
              </a:rPr>
              <a:t>that can </a:t>
            </a:r>
            <a:r>
              <a:rPr lang="en-US" sz="2400" dirty="0">
                <a:solidFill>
                  <a:srgbClr val="0000FF"/>
                </a:solidFill>
              </a:rPr>
              <a:t>drive on </a:t>
            </a:r>
            <a:r>
              <a:rPr lang="en-US" sz="2400" dirty="0" smtClean="0">
                <a:solidFill>
                  <a:srgbClr val="0000FF"/>
                </a:solidFill>
              </a:rPr>
              <a:t>a variety of surfaces material</a:t>
            </a:r>
            <a:endParaRPr lang="en-US" sz="2400" dirty="0">
              <a:solidFill>
                <a:srgbClr val="0000FF"/>
              </a:solidFill>
            </a:endParaRPr>
          </a:p>
          <a:p>
            <a:pPr marL="257175" indent="-257175">
              <a:buFont typeface="Wingdings" panose="05000000000000000000" pitchFamily="2" charset="2"/>
              <a:buChar char="v"/>
            </a:pPr>
            <a:r>
              <a:rPr lang="en-US" sz="2400" dirty="0" smtClean="0">
                <a:solidFill>
                  <a:srgbClr val="0000FF"/>
                </a:solidFill>
              </a:rPr>
              <a:t>Slim profile to fit </a:t>
            </a:r>
            <a:r>
              <a:rPr lang="en-US" sz="2400" dirty="0">
                <a:solidFill>
                  <a:srgbClr val="0000FF"/>
                </a:solidFill>
              </a:rPr>
              <a:t>through </a:t>
            </a:r>
            <a:r>
              <a:rPr lang="en-US" sz="2400" dirty="0" smtClean="0">
                <a:solidFill>
                  <a:srgbClr val="0000FF"/>
                </a:solidFill>
              </a:rPr>
              <a:t>doors and small spaces</a:t>
            </a:r>
          </a:p>
          <a:p>
            <a:pPr marL="257175" indent="-257175">
              <a:buFont typeface="Wingdings" panose="05000000000000000000" pitchFamily="2" charset="2"/>
              <a:buChar char="v"/>
            </a:pPr>
            <a:r>
              <a:rPr lang="en-US" sz="2400" dirty="0" smtClean="0">
                <a:solidFill>
                  <a:srgbClr val="0000FF"/>
                </a:solidFill>
              </a:rPr>
              <a:t>Easy-to-operate controls</a:t>
            </a:r>
            <a:endParaRPr lang="en-US" sz="2400" dirty="0">
              <a:solidFill>
                <a:srgbClr val="0000FF"/>
              </a:solidFill>
            </a:endParaRPr>
          </a:p>
        </p:txBody>
      </p:sp>
      <p:pic>
        <p:nvPicPr>
          <p:cNvPr id="1028" name="Picture 4" descr="Image result for tires clip art">
            <a:extLst>
              <a:ext uri="{FF2B5EF4-FFF2-40B4-BE49-F238E27FC236}">
                <a16:creationId xmlns:a16="http://schemas.microsoft.com/office/drawing/2014/main" xmlns="" id="{B690DAD2-5CEB-4FC8-ACEF-B09E638E5C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937" y="4296267"/>
            <a:ext cx="446006" cy="4460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ires clip art">
            <a:extLst>
              <a:ext uri="{FF2B5EF4-FFF2-40B4-BE49-F238E27FC236}">
                <a16:creationId xmlns:a16="http://schemas.microsoft.com/office/drawing/2014/main" xmlns="" id="{4273F98D-2CF0-4784-9E6A-2CF4BDBEDB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077" y="4422350"/>
            <a:ext cx="446006" cy="4460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heelchair control">
            <a:extLst>
              <a:ext uri="{FF2B5EF4-FFF2-40B4-BE49-F238E27FC236}">
                <a16:creationId xmlns:a16="http://schemas.microsoft.com/office/drawing/2014/main" xmlns="" id="{03043517-120F-4258-AA8F-BE93C6752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227" y="4383881"/>
            <a:ext cx="2700420" cy="21963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53542" y="30210"/>
            <a:ext cx="4446124" cy="369332"/>
          </a:xfrm>
          <a:prstGeom prst="rect">
            <a:avLst/>
          </a:prstGeom>
          <a:noFill/>
        </p:spPr>
        <p:txBody>
          <a:bodyPr wrap="square" rtlCol="0">
            <a:spAutoFit/>
          </a:bodyPr>
          <a:lstStyle/>
          <a:p>
            <a:pPr algn="ctr"/>
            <a:r>
              <a:rPr lang="en-US" dirty="0" smtClean="0">
                <a:solidFill>
                  <a:schemeClr val="accent1">
                    <a:lumMod val="75000"/>
                  </a:schemeClr>
                </a:solidFill>
              </a:rPr>
              <a:t>Anatomy of a Quick Glimpse Technology Slide</a:t>
            </a:r>
            <a:endParaRPr lang="en-US" dirty="0">
              <a:solidFill>
                <a:schemeClr val="accent1">
                  <a:lumMod val="75000"/>
                </a:schemeClr>
              </a:solidFill>
            </a:endParaRPr>
          </a:p>
        </p:txBody>
      </p:sp>
      <p:sp>
        <p:nvSpPr>
          <p:cNvPr id="3" name="Date Placeholder 2"/>
          <p:cNvSpPr>
            <a:spLocks noGrp="1"/>
          </p:cNvSpPr>
          <p:nvPr>
            <p:ph type="dt" sz="half" idx="10"/>
          </p:nvPr>
        </p:nvSpPr>
        <p:spPr/>
        <p:txBody>
          <a:bodyPr/>
          <a:lstStyle/>
          <a:p>
            <a:fld id="{BB76084A-0875-4968-85AE-3E800C69183C}" type="datetime1">
              <a:rPr lang="en-US" smtClean="0"/>
              <a:t>7/5/2019</a:t>
            </a:fld>
            <a:endParaRPr lang="en-US" dirty="0"/>
          </a:p>
        </p:txBody>
      </p:sp>
      <p:sp>
        <p:nvSpPr>
          <p:cNvPr id="6" name="Footer Placeholder 5"/>
          <p:cNvSpPr>
            <a:spLocks noGrp="1"/>
          </p:cNvSpPr>
          <p:nvPr>
            <p:ph type="ftr" sz="quarter" idx="11"/>
          </p:nvPr>
        </p:nvSpPr>
        <p:spPr/>
        <p:txBody>
          <a:bodyPr/>
          <a:lstStyle/>
          <a:p>
            <a:r>
              <a:rPr lang="en-US" dirty="0" smtClean="0"/>
              <a:t>Investor Presentation Template</a:t>
            </a:r>
            <a:endParaRPr lang="en-US" dirty="0"/>
          </a:p>
        </p:txBody>
      </p:sp>
      <p:sp>
        <p:nvSpPr>
          <p:cNvPr id="7" name="Slide Number Placeholder 6"/>
          <p:cNvSpPr>
            <a:spLocks noGrp="1"/>
          </p:cNvSpPr>
          <p:nvPr>
            <p:ph type="sldNum" sz="quarter" idx="12"/>
          </p:nvPr>
        </p:nvSpPr>
        <p:spPr/>
        <p:txBody>
          <a:bodyPr/>
          <a:lstStyle/>
          <a:p>
            <a:fld id="{4C66DAA0-1DFB-41B2-9027-437B78C230E0}" type="slidenum">
              <a:rPr lang="en-US" smtClean="0"/>
              <a:t>8</a:t>
            </a:fld>
            <a:endParaRPr lang="en-US" dirty="0"/>
          </a:p>
        </p:txBody>
      </p:sp>
    </p:spTree>
    <p:extLst>
      <p:ext uri="{BB962C8B-B14F-4D97-AF65-F5344CB8AC3E}">
        <p14:creationId xmlns:p14="http://schemas.microsoft.com/office/powerpoint/2010/main" val="178959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Customer Discovery</a:t>
            </a:r>
            <a:endParaRPr lang="en-US" sz="4000" dirty="0"/>
          </a:p>
        </p:txBody>
      </p:sp>
      <p:sp>
        <p:nvSpPr>
          <p:cNvPr id="3" name="Content Placeholder 2"/>
          <p:cNvSpPr>
            <a:spLocks noGrp="1"/>
          </p:cNvSpPr>
          <p:nvPr>
            <p:ph idx="1"/>
          </p:nvPr>
        </p:nvSpPr>
        <p:spPr>
          <a:xfrm>
            <a:off x="457200" y="1600200"/>
            <a:ext cx="2667000" cy="4525963"/>
          </a:xfrm>
        </p:spPr>
        <p:txBody>
          <a:bodyPr>
            <a:normAutofit/>
          </a:bodyPr>
          <a:lstStyle/>
          <a:p>
            <a:r>
              <a:rPr lang="en-US" sz="2800" dirty="0" smtClean="0"/>
              <a:t>If you use text, make it readable.</a:t>
            </a:r>
          </a:p>
          <a:p>
            <a:endParaRPr lang="en-US" sz="2800" dirty="0"/>
          </a:p>
          <a:p>
            <a:r>
              <a:rPr lang="en-US" sz="2800" dirty="0" smtClean="0"/>
              <a:t>Use an informative title to engage the audience. </a:t>
            </a:r>
          </a:p>
        </p:txBody>
      </p:sp>
      <p:sp>
        <p:nvSpPr>
          <p:cNvPr id="5" name="Rectangle 4"/>
          <p:cNvSpPr/>
          <p:nvPr/>
        </p:nvSpPr>
        <p:spPr>
          <a:xfrm>
            <a:off x="3657600" y="1676400"/>
            <a:ext cx="4953000" cy="464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76800" y="2153840"/>
            <a:ext cx="1905000" cy="3693319"/>
          </a:xfrm>
          <a:prstGeom prst="rect">
            <a:avLst/>
          </a:prstGeom>
          <a:noFill/>
        </p:spPr>
        <p:txBody>
          <a:bodyPr wrap="square" rtlCol="0">
            <a:spAutoFit/>
          </a:bodyPr>
          <a:lstStyle/>
          <a:p>
            <a:r>
              <a:rPr lang="en-US" dirty="0" smtClean="0"/>
              <a:t>Insert Graphic</a:t>
            </a:r>
          </a:p>
          <a:p>
            <a:endParaRPr lang="en-US" dirty="0"/>
          </a:p>
          <a:p>
            <a:r>
              <a:rPr lang="en-US" dirty="0" smtClean="0"/>
              <a:t>Ex., Table of responses to a customer survey</a:t>
            </a:r>
          </a:p>
          <a:p>
            <a:endParaRPr lang="en-US" dirty="0"/>
          </a:p>
          <a:p>
            <a:r>
              <a:rPr lang="en-US" dirty="0" smtClean="0"/>
              <a:t>Ex., </a:t>
            </a:r>
            <a:r>
              <a:rPr lang="en-US" dirty="0"/>
              <a:t>L</a:t>
            </a:r>
            <a:r>
              <a:rPr lang="en-US" dirty="0" smtClean="0"/>
              <a:t>ist of potential customers</a:t>
            </a:r>
          </a:p>
          <a:p>
            <a:endParaRPr lang="en-US" dirty="0"/>
          </a:p>
          <a:p>
            <a:r>
              <a:rPr lang="en-US" dirty="0" smtClean="0"/>
              <a:t>Ex., Photos of customers using existing products</a:t>
            </a:r>
            <a:endParaRPr lang="en-US" dirty="0"/>
          </a:p>
        </p:txBody>
      </p:sp>
      <p:sp>
        <p:nvSpPr>
          <p:cNvPr id="7" name="Date Placeholder 6"/>
          <p:cNvSpPr>
            <a:spLocks noGrp="1"/>
          </p:cNvSpPr>
          <p:nvPr>
            <p:ph type="dt" sz="half" idx="10"/>
          </p:nvPr>
        </p:nvSpPr>
        <p:spPr/>
        <p:txBody>
          <a:bodyPr/>
          <a:lstStyle/>
          <a:p>
            <a:fld id="{49110CA2-072C-4152-9F18-9B285C4184FF}" type="datetime1">
              <a:rPr lang="en-US" smtClean="0"/>
              <a:t>7/5/2019</a:t>
            </a:fld>
            <a:endParaRPr lang="en-US" dirty="0"/>
          </a:p>
        </p:txBody>
      </p:sp>
      <p:sp>
        <p:nvSpPr>
          <p:cNvPr id="8" name="Footer Placeholder 7"/>
          <p:cNvSpPr>
            <a:spLocks noGrp="1"/>
          </p:cNvSpPr>
          <p:nvPr>
            <p:ph type="ftr" sz="quarter" idx="11"/>
          </p:nvPr>
        </p:nvSpPr>
        <p:spPr/>
        <p:txBody>
          <a:bodyPr/>
          <a:lstStyle/>
          <a:p>
            <a:r>
              <a:rPr lang="en-US" dirty="0" smtClean="0"/>
              <a:t>Investor Presentation Template</a:t>
            </a:r>
            <a:endParaRPr lang="en-US" dirty="0"/>
          </a:p>
        </p:txBody>
      </p:sp>
      <p:sp>
        <p:nvSpPr>
          <p:cNvPr id="9" name="Slide Number Placeholder 8"/>
          <p:cNvSpPr>
            <a:spLocks noGrp="1"/>
          </p:cNvSpPr>
          <p:nvPr>
            <p:ph type="sldNum" sz="quarter" idx="12"/>
          </p:nvPr>
        </p:nvSpPr>
        <p:spPr/>
        <p:txBody>
          <a:bodyPr/>
          <a:lstStyle/>
          <a:p>
            <a:fld id="{4C66DAA0-1DFB-41B2-9027-437B78C230E0}" type="slidenum">
              <a:rPr lang="en-US" smtClean="0"/>
              <a:t>9</a:t>
            </a:fld>
            <a:endParaRPr lang="en-US" dirty="0"/>
          </a:p>
        </p:txBody>
      </p:sp>
    </p:spTree>
    <p:extLst>
      <p:ext uri="{BB962C8B-B14F-4D97-AF65-F5344CB8AC3E}">
        <p14:creationId xmlns:p14="http://schemas.microsoft.com/office/powerpoint/2010/main" val="2254577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9257</Words>
  <Application>Microsoft Office PowerPoint</Application>
  <PresentationFormat>On-screen Show (4:3)</PresentationFormat>
  <Paragraphs>770</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vt:lpstr>
      <vt:lpstr>Comfortaa</vt:lpstr>
      <vt:lpstr>Times New Roman</vt:lpstr>
      <vt:lpstr>Wingdings</vt:lpstr>
      <vt:lpstr>Office Theme</vt:lpstr>
      <vt:lpstr>PowerPoint Presentation</vt:lpstr>
      <vt:lpstr>Investor Opportunity:  Name of Product Tagline or Slogan</vt:lpstr>
      <vt:lpstr>PowerPoint Presentation</vt:lpstr>
      <vt:lpstr>Problem or Opportunity</vt:lpstr>
      <vt:lpstr>PowerPoint Presentation</vt:lpstr>
      <vt:lpstr>Quick Glimpse: Technology Overview</vt:lpstr>
      <vt:lpstr>PowerPoint Presentation</vt:lpstr>
      <vt:lpstr>You-Drive Technology</vt:lpstr>
      <vt:lpstr>Customer Discovery</vt:lpstr>
      <vt:lpstr>PowerPoint Presentation</vt:lpstr>
      <vt:lpstr>PowerPoint Presentation</vt:lpstr>
      <vt:lpstr>Customer Discovery: Survey</vt:lpstr>
      <vt:lpstr>Survey: The Results</vt:lpstr>
      <vt:lpstr>Market(s)</vt:lpstr>
      <vt:lpstr>PowerPoint Presentation</vt:lpstr>
      <vt:lpstr>PowerPoint Presentation</vt:lpstr>
      <vt:lpstr>Technology and Product</vt:lpstr>
      <vt:lpstr>Tiny AgriDronz Pollinators at Work</vt:lpstr>
      <vt:lpstr>PowerPoint Presentation</vt:lpstr>
      <vt:lpstr>Product Plan</vt:lpstr>
      <vt:lpstr>PowerPoint Presentation</vt:lpstr>
      <vt:lpstr>PowerPoint Presentation</vt:lpstr>
      <vt:lpstr>Competitors</vt:lpstr>
      <vt:lpstr>PowerPoint Presentation</vt:lpstr>
      <vt:lpstr>PowerPoint Presentation</vt:lpstr>
      <vt:lpstr>Operations</vt:lpstr>
      <vt:lpstr>PowerPoint Presentation</vt:lpstr>
      <vt:lpstr>PowerPoint Presentation</vt:lpstr>
      <vt:lpstr>Alliances</vt:lpstr>
      <vt:lpstr>PowerPoint Presentation</vt:lpstr>
      <vt:lpstr>Management Team, Board of          Directors, and Advisors</vt:lpstr>
      <vt:lpstr>PowerPoint Presentation</vt:lpstr>
      <vt:lpstr>Pro-forma Financials</vt:lpstr>
      <vt:lpstr>PowerPoint Presentation</vt:lpstr>
      <vt:lpstr>Exit Strategy</vt:lpstr>
      <vt:lpstr>Exit Strategy:  Amazon Alexa Rx Investment</vt:lpstr>
      <vt:lpstr>Strategic Issues</vt:lpstr>
      <vt:lpstr>PowerPoint Presentation</vt:lpstr>
      <vt:lpstr>Summary / Recap of “the Ask”</vt:lpstr>
      <vt:lpstr>PowerPoint Presentation</vt:lpstr>
      <vt:lpstr>References</vt:lpstr>
      <vt:lpstr>Q and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Opportunity:  Name of Product Tagline or Slogan</dc:title>
  <dc:creator>McCall</dc:creator>
  <cp:lastModifiedBy>McCall</cp:lastModifiedBy>
  <cp:revision>98</cp:revision>
  <cp:lastPrinted>2019-07-05T15:09:39Z</cp:lastPrinted>
  <dcterms:created xsi:type="dcterms:W3CDTF">2018-05-22T17:39:47Z</dcterms:created>
  <dcterms:modified xsi:type="dcterms:W3CDTF">2019-07-05T15:11:24Z</dcterms:modified>
</cp:coreProperties>
</file>